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8288000" cy="10287000"/>
  <p:notesSz cx="6858000" cy="9144000"/>
  <p:embeddedFontLst>
    <p:embeddedFont>
      <p:font typeface="Codec Pro Bold" charset="1" panose="00000600000000000000"/>
      <p:regular r:id="rId39"/>
    </p:embeddedFont>
    <p:embeddedFont>
      <p:font typeface="Codec Pro Ultra-Bold" charset="1" panose="00000700000000000000"/>
      <p:regular r:id="rId40"/>
    </p:embeddedFont>
    <p:embeddedFont>
      <p:font typeface="Codec Pro" charset="1" panose="00000500000000000000"/>
      <p:regular r:id="rId41"/>
    </p:embeddedFont>
    <p:embeddedFont>
      <p:font typeface="Codec Pro Light" charset="1" panose="000003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notesMasters/notesMaster1.xml" Type="http://schemas.openxmlformats.org/officeDocument/2006/relationships/notesMaster"/><Relationship Id="rId37" Target="theme/theme2.xml" Type="http://schemas.openxmlformats.org/officeDocument/2006/relationships/theme"/><Relationship Id="rId38" Target="notesSlides/notesSlide1.xml" Type="http://schemas.openxmlformats.org/officeDocument/2006/relationships/notes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Relationship Id="rId3" Target="https://youtu.be/ehkECk2KJjY?si=07nN-DxfgKnfD0xK&amp;t=18" TargetMode="External" Type="http://schemas.openxmlformats.org/officeDocument/2006/relationships/video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Relationship Id="rId3" Target="https://youtu.be/FCce6NapCkY?si=NeQ7_sFeNAHjUd-B&amp;t=80" TargetMode="External" Type="http://schemas.openxmlformats.org/officeDocument/2006/relationships/video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34.png" Type="http://schemas.openxmlformats.org/officeDocument/2006/relationships/image"/><Relationship Id="rId5" Target="../embeddings/oleObject1.bin" Type="http://schemas.openxmlformats.org/officeDocument/2006/relationships/oleObjec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3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Relationship Id="rId3" Target="https://youtu.be/bmXtgwd8VfM?si=G8Xw17oHQoY1UKW5" TargetMode="External" Type="http://schemas.openxmlformats.org/officeDocument/2006/relationships/video"/><Relationship Id="rId4" Target="../media/image4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38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46.sv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1.png" Type="http://schemas.openxmlformats.org/officeDocument/2006/relationships/image"/><Relationship Id="rId7" Target="../media/image42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4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97421" y="-175738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817324" y="2661941"/>
            <a:ext cx="18642677" cy="2185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51"/>
              </a:lnSpc>
              <a:spcBef>
                <a:spcPct val="0"/>
              </a:spcBef>
            </a:pPr>
            <a:r>
              <a:rPr lang="en-US" b="true" sz="11822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AI &amp; The company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43924" y="4278289"/>
            <a:ext cx="10200152" cy="2557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11"/>
              </a:lnSpc>
              <a:spcBef>
                <a:spcPct val="0"/>
              </a:spcBef>
            </a:pPr>
            <a:r>
              <a:rPr lang="en-US" b="true" sz="13722">
                <a:solidFill>
                  <a:srgbClr val="FF7AE6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Ecosystem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1852502" y="4064572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1" y="0"/>
                </a:lnTo>
                <a:lnTo>
                  <a:pt x="732379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493121" y="1760129"/>
            <a:ext cx="4986242" cy="9424168"/>
          </a:xfrm>
          <a:custGeom>
            <a:avLst/>
            <a:gdLst/>
            <a:ahLst/>
            <a:cxnLst/>
            <a:rect r="r" b="b" t="t" l="l"/>
            <a:pathLst>
              <a:path h="9424168" w="4986242">
                <a:moveTo>
                  <a:pt x="0" y="0"/>
                </a:moveTo>
                <a:lnTo>
                  <a:pt x="4986242" y="0"/>
                </a:lnTo>
                <a:lnTo>
                  <a:pt x="4986242" y="9424168"/>
                </a:lnTo>
                <a:lnTo>
                  <a:pt x="0" y="9424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04015" y="1313693"/>
            <a:ext cx="1441239" cy="1507178"/>
          </a:xfrm>
          <a:custGeom>
            <a:avLst/>
            <a:gdLst/>
            <a:ahLst/>
            <a:cxnLst/>
            <a:rect r="r" b="b" t="t" l="l"/>
            <a:pathLst>
              <a:path h="1507178" w="1441239">
                <a:moveTo>
                  <a:pt x="0" y="0"/>
                </a:moveTo>
                <a:lnTo>
                  <a:pt x="1441239" y="0"/>
                </a:lnTo>
                <a:lnTo>
                  <a:pt x="1441239" y="1507179"/>
                </a:lnTo>
                <a:lnTo>
                  <a:pt x="0" y="15071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043924" y="7869716"/>
            <a:ext cx="9418372" cy="1388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3"/>
              </a:lnSpc>
              <a:spcBef>
                <a:spcPct val="0"/>
              </a:spcBef>
            </a:pPr>
            <a:r>
              <a:rPr lang="en-US" sz="383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A Journey from "What is AI?" to Understanding</a:t>
            </a:r>
            <a:r>
              <a:rPr lang="en-US" sz="3831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the Future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97421" y="-175738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854327" y="405399"/>
            <a:ext cx="1028651" cy="1075714"/>
          </a:xfrm>
          <a:custGeom>
            <a:avLst/>
            <a:gdLst/>
            <a:ahLst/>
            <a:cxnLst/>
            <a:rect r="r" b="b" t="t" l="l"/>
            <a:pathLst>
              <a:path h="1075714" w="1028651">
                <a:moveTo>
                  <a:pt x="0" y="0"/>
                </a:moveTo>
                <a:lnTo>
                  <a:pt x="1028652" y="0"/>
                </a:lnTo>
                <a:lnTo>
                  <a:pt x="1028652" y="1075714"/>
                </a:lnTo>
                <a:lnTo>
                  <a:pt x="0" y="107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76355" y="346590"/>
            <a:ext cx="15930412" cy="2502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0"/>
              </a:lnSpc>
            </a:pPr>
            <a:r>
              <a:rPr lang="en-US" sz="8607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The AI Company Ecosystem</a:t>
            </a:r>
          </a:p>
          <a:p>
            <a:pPr algn="ctr">
              <a:lnSpc>
                <a:spcPts val="9210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2088941" y="2357413"/>
            <a:ext cx="14922038" cy="770553"/>
            <a:chOff x="0" y="0"/>
            <a:chExt cx="3930084" cy="20294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30084" cy="202944"/>
            </a:xfrm>
            <a:custGeom>
              <a:avLst/>
              <a:gdLst/>
              <a:ahLst/>
              <a:cxnLst/>
              <a:rect r="r" b="b" t="t" l="l"/>
              <a:pathLst>
                <a:path h="202944" w="3930084">
                  <a:moveTo>
                    <a:pt x="26460" y="0"/>
                  </a:moveTo>
                  <a:lnTo>
                    <a:pt x="3903624" y="0"/>
                  </a:lnTo>
                  <a:cubicBezTo>
                    <a:pt x="3910642" y="0"/>
                    <a:pt x="3917372" y="2788"/>
                    <a:pt x="3922334" y="7750"/>
                  </a:cubicBezTo>
                  <a:cubicBezTo>
                    <a:pt x="3927296" y="12712"/>
                    <a:pt x="3930084" y="19442"/>
                    <a:pt x="3930084" y="26460"/>
                  </a:cubicBezTo>
                  <a:lnTo>
                    <a:pt x="3930084" y="176484"/>
                  </a:lnTo>
                  <a:cubicBezTo>
                    <a:pt x="3930084" y="191097"/>
                    <a:pt x="3918238" y="202944"/>
                    <a:pt x="3903624" y="202944"/>
                  </a:cubicBezTo>
                  <a:lnTo>
                    <a:pt x="26460" y="202944"/>
                  </a:lnTo>
                  <a:cubicBezTo>
                    <a:pt x="11847" y="202944"/>
                    <a:pt x="0" y="191097"/>
                    <a:pt x="0" y="176484"/>
                  </a:cubicBezTo>
                  <a:lnTo>
                    <a:pt x="0" y="26460"/>
                  </a:lnTo>
                  <a:cubicBezTo>
                    <a:pt x="0" y="11847"/>
                    <a:pt x="11847" y="0"/>
                    <a:pt x="264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3930084" cy="298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088941" y="2506722"/>
            <a:ext cx="14922038" cy="461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Hardware (NVIDIA, AMD) - The Engine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088941" y="3924945"/>
            <a:ext cx="14922038" cy="770553"/>
            <a:chOff x="0" y="0"/>
            <a:chExt cx="3930084" cy="20294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30084" cy="202944"/>
            </a:xfrm>
            <a:custGeom>
              <a:avLst/>
              <a:gdLst/>
              <a:ahLst/>
              <a:cxnLst/>
              <a:rect r="r" b="b" t="t" l="l"/>
              <a:pathLst>
                <a:path h="202944" w="3930084">
                  <a:moveTo>
                    <a:pt x="26460" y="0"/>
                  </a:moveTo>
                  <a:lnTo>
                    <a:pt x="3903624" y="0"/>
                  </a:lnTo>
                  <a:cubicBezTo>
                    <a:pt x="3910642" y="0"/>
                    <a:pt x="3917372" y="2788"/>
                    <a:pt x="3922334" y="7750"/>
                  </a:cubicBezTo>
                  <a:cubicBezTo>
                    <a:pt x="3927296" y="12712"/>
                    <a:pt x="3930084" y="19442"/>
                    <a:pt x="3930084" y="26460"/>
                  </a:cubicBezTo>
                  <a:lnTo>
                    <a:pt x="3930084" y="176484"/>
                  </a:lnTo>
                  <a:cubicBezTo>
                    <a:pt x="3930084" y="191097"/>
                    <a:pt x="3918238" y="202944"/>
                    <a:pt x="3903624" y="202944"/>
                  </a:cubicBezTo>
                  <a:lnTo>
                    <a:pt x="26460" y="202944"/>
                  </a:lnTo>
                  <a:cubicBezTo>
                    <a:pt x="11847" y="202944"/>
                    <a:pt x="0" y="191097"/>
                    <a:pt x="0" y="176484"/>
                  </a:cubicBezTo>
                  <a:lnTo>
                    <a:pt x="0" y="26460"/>
                  </a:lnTo>
                  <a:cubicBezTo>
                    <a:pt x="0" y="11847"/>
                    <a:pt x="11847" y="0"/>
                    <a:pt x="264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0"/>
              <a:ext cx="3930084" cy="298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088941" y="5492476"/>
            <a:ext cx="14922038" cy="770553"/>
            <a:chOff x="0" y="0"/>
            <a:chExt cx="3930084" cy="20294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930084" cy="202944"/>
            </a:xfrm>
            <a:custGeom>
              <a:avLst/>
              <a:gdLst/>
              <a:ahLst/>
              <a:cxnLst/>
              <a:rect r="r" b="b" t="t" l="l"/>
              <a:pathLst>
                <a:path h="202944" w="3930084">
                  <a:moveTo>
                    <a:pt x="26460" y="0"/>
                  </a:moveTo>
                  <a:lnTo>
                    <a:pt x="3903624" y="0"/>
                  </a:lnTo>
                  <a:cubicBezTo>
                    <a:pt x="3910642" y="0"/>
                    <a:pt x="3917372" y="2788"/>
                    <a:pt x="3922334" y="7750"/>
                  </a:cubicBezTo>
                  <a:cubicBezTo>
                    <a:pt x="3927296" y="12712"/>
                    <a:pt x="3930084" y="19442"/>
                    <a:pt x="3930084" y="26460"/>
                  </a:cubicBezTo>
                  <a:lnTo>
                    <a:pt x="3930084" y="176484"/>
                  </a:lnTo>
                  <a:cubicBezTo>
                    <a:pt x="3930084" y="191097"/>
                    <a:pt x="3918238" y="202944"/>
                    <a:pt x="3903624" y="202944"/>
                  </a:cubicBezTo>
                  <a:lnTo>
                    <a:pt x="26460" y="202944"/>
                  </a:lnTo>
                  <a:cubicBezTo>
                    <a:pt x="11847" y="202944"/>
                    <a:pt x="0" y="191097"/>
                    <a:pt x="0" y="176484"/>
                  </a:cubicBezTo>
                  <a:lnTo>
                    <a:pt x="0" y="26460"/>
                  </a:lnTo>
                  <a:cubicBezTo>
                    <a:pt x="0" y="11847"/>
                    <a:pt x="11847" y="0"/>
                    <a:pt x="264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0"/>
              <a:ext cx="3930084" cy="298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  <a:r>
                <a:rPr lang="en-US" b="true" sz="2444">
                  <a:solidFill>
                    <a:srgbClr val="FF7AE6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Foundation Models (OpenAI, Anthropic, Google) - The Brains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088941" y="6824638"/>
            <a:ext cx="14922038" cy="770553"/>
            <a:chOff x="0" y="0"/>
            <a:chExt cx="3930084" cy="20294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930084" cy="202944"/>
            </a:xfrm>
            <a:custGeom>
              <a:avLst/>
              <a:gdLst/>
              <a:ahLst/>
              <a:cxnLst/>
              <a:rect r="r" b="b" t="t" l="l"/>
              <a:pathLst>
                <a:path h="202944" w="3930084">
                  <a:moveTo>
                    <a:pt x="26460" y="0"/>
                  </a:moveTo>
                  <a:lnTo>
                    <a:pt x="3903624" y="0"/>
                  </a:lnTo>
                  <a:cubicBezTo>
                    <a:pt x="3910642" y="0"/>
                    <a:pt x="3917372" y="2788"/>
                    <a:pt x="3922334" y="7750"/>
                  </a:cubicBezTo>
                  <a:cubicBezTo>
                    <a:pt x="3927296" y="12712"/>
                    <a:pt x="3930084" y="19442"/>
                    <a:pt x="3930084" y="26460"/>
                  </a:cubicBezTo>
                  <a:lnTo>
                    <a:pt x="3930084" y="176484"/>
                  </a:lnTo>
                  <a:cubicBezTo>
                    <a:pt x="3930084" y="191097"/>
                    <a:pt x="3918238" y="202944"/>
                    <a:pt x="3903624" y="202944"/>
                  </a:cubicBezTo>
                  <a:lnTo>
                    <a:pt x="26460" y="202944"/>
                  </a:lnTo>
                  <a:cubicBezTo>
                    <a:pt x="11847" y="202944"/>
                    <a:pt x="0" y="191097"/>
                    <a:pt x="0" y="176484"/>
                  </a:cubicBezTo>
                  <a:lnTo>
                    <a:pt x="0" y="26460"/>
                  </a:lnTo>
                  <a:cubicBezTo>
                    <a:pt x="0" y="11847"/>
                    <a:pt x="11847" y="0"/>
                    <a:pt x="264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0"/>
              <a:ext cx="3930084" cy="298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88941" y="8157166"/>
            <a:ext cx="14922038" cy="770553"/>
            <a:chOff x="0" y="0"/>
            <a:chExt cx="3930084" cy="20294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930084" cy="202944"/>
            </a:xfrm>
            <a:custGeom>
              <a:avLst/>
              <a:gdLst/>
              <a:ahLst/>
              <a:cxnLst/>
              <a:rect r="r" b="b" t="t" l="l"/>
              <a:pathLst>
                <a:path h="202944" w="3930084">
                  <a:moveTo>
                    <a:pt x="26460" y="0"/>
                  </a:moveTo>
                  <a:lnTo>
                    <a:pt x="3903624" y="0"/>
                  </a:lnTo>
                  <a:cubicBezTo>
                    <a:pt x="3910642" y="0"/>
                    <a:pt x="3917372" y="2788"/>
                    <a:pt x="3922334" y="7750"/>
                  </a:cubicBezTo>
                  <a:cubicBezTo>
                    <a:pt x="3927296" y="12712"/>
                    <a:pt x="3930084" y="19442"/>
                    <a:pt x="3930084" y="26460"/>
                  </a:cubicBezTo>
                  <a:lnTo>
                    <a:pt x="3930084" y="176484"/>
                  </a:lnTo>
                  <a:cubicBezTo>
                    <a:pt x="3930084" y="191097"/>
                    <a:pt x="3918238" y="202944"/>
                    <a:pt x="3903624" y="202944"/>
                  </a:cubicBezTo>
                  <a:lnTo>
                    <a:pt x="26460" y="202944"/>
                  </a:lnTo>
                  <a:cubicBezTo>
                    <a:pt x="11847" y="202944"/>
                    <a:pt x="0" y="191097"/>
                    <a:pt x="0" y="176484"/>
                  </a:cubicBezTo>
                  <a:lnTo>
                    <a:pt x="0" y="26460"/>
                  </a:lnTo>
                  <a:cubicBezTo>
                    <a:pt x="0" y="11847"/>
                    <a:pt x="11847" y="0"/>
                    <a:pt x="264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627DC2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0"/>
              <a:ext cx="3930084" cy="298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932289" y="4031709"/>
            <a:ext cx="14922038" cy="461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Cloud (AWS, Azure, Google Cloud) - Infrastructure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937279" y="6977038"/>
            <a:ext cx="14922038" cy="461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Applications using API (ChatGPT, Midjourney) - What You Use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088941" y="8263931"/>
            <a:ext cx="14922038" cy="461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EC59D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You - The User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38872" y="1544609"/>
            <a:ext cx="6118384" cy="461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EC59D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From chips to your apps - the value chain</a:t>
            </a:r>
          </a:p>
        </p:txBody>
      </p:sp>
    </p:spTree>
  </p:cSld>
  <p:clrMapOvr>
    <a:masterClrMapping/>
  </p:clrMapOvr>
  <p:transition spd="slow">
    <p:push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90455"/>
            <a:ext cx="7826326" cy="1014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74"/>
              </a:lnSpc>
            </a:pPr>
            <a:r>
              <a:rPr lang="en-US" sz="6611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Key Players in the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26882" y="3980052"/>
            <a:ext cx="7351187" cy="2019861"/>
            <a:chOff x="0" y="0"/>
            <a:chExt cx="2257363" cy="62024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57363" cy="620248"/>
            </a:xfrm>
            <a:custGeom>
              <a:avLst/>
              <a:gdLst/>
              <a:ahLst/>
              <a:cxnLst/>
              <a:rect r="r" b="b" t="t" l="l"/>
              <a:pathLst>
                <a:path h="620248" w="2257363">
                  <a:moveTo>
                    <a:pt x="53711" y="0"/>
                  </a:moveTo>
                  <a:lnTo>
                    <a:pt x="2203653" y="0"/>
                  </a:lnTo>
                  <a:cubicBezTo>
                    <a:pt x="2217898" y="0"/>
                    <a:pt x="2231559" y="5659"/>
                    <a:pt x="2241632" y="15732"/>
                  </a:cubicBezTo>
                  <a:cubicBezTo>
                    <a:pt x="2251705" y="25804"/>
                    <a:pt x="2257363" y="39466"/>
                    <a:pt x="2257363" y="53711"/>
                  </a:cubicBezTo>
                  <a:lnTo>
                    <a:pt x="2257363" y="566537"/>
                  </a:lnTo>
                  <a:cubicBezTo>
                    <a:pt x="2257363" y="596201"/>
                    <a:pt x="2233316" y="620248"/>
                    <a:pt x="2203653" y="620248"/>
                  </a:cubicBezTo>
                  <a:lnTo>
                    <a:pt x="53711" y="620248"/>
                  </a:lnTo>
                  <a:cubicBezTo>
                    <a:pt x="24047" y="620248"/>
                    <a:pt x="0" y="596201"/>
                    <a:pt x="0" y="566537"/>
                  </a:cubicBezTo>
                  <a:lnTo>
                    <a:pt x="0" y="53711"/>
                  </a:lnTo>
                  <a:cubicBezTo>
                    <a:pt x="0" y="24047"/>
                    <a:pt x="24047" y="0"/>
                    <a:pt x="537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2257363" cy="715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26882" y="7848513"/>
            <a:ext cx="7351187" cy="2019861"/>
            <a:chOff x="0" y="0"/>
            <a:chExt cx="2257363" cy="6202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57363" cy="620248"/>
            </a:xfrm>
            <a:custGeom>
              <a:avLst/>
              <a:gdLst/>
              <a:ahLst/>
              <a:cxnLst/>
              <a:rect r="r" b="b" t="t" l="l"/>
              <a:pathLst>
                <a:path h="620248" w="2257363">
                  <a:moveTo>
                    <a:pt x="53711" y="0"/>
                  </a:moveTo>
                  <a:lnTo>
                    <a:pt x="2203653" y="0"/>
                  </a:lnTo>
                  <a:cubicBezTo>
                    <a:pt x="2217898" y="0"/>
                    <a:pt x="2231559" y="5659"/>
                    <a:pt x="2241632" y="15732"/>
                  </a:cubicBezTo>
                  <a:cubicBezTo>
                    <a:pt x="2251705" y="25804"/>
                    <a:pt x="2257363" y="39466"/>
                    <a:pt x="2257363" y="53711"/>
                  </a:cubicBezTo>
                  <a:lnTo>
                    <a:pt x="2257363" y="566537"/>
                  </a:lnTo>
                  <a:cubicBezTo>
                    <a:pt x="2257363" y="596201"/>
                    <a:pt x="2233316" y="620248"/>
                    <a:pt x="2203653" y="620248"/>
                  </a:cubicBezTo>
                  <a:lnTo>
                    <a:pt x="53711" y="620248"/>
                  </a:lnTo>
                  <a:cubicBezTo>
                    <a:pt x="24047" y="620248"/>
                    <a:pt x="0" y="596201"/>
                    <a:pt x="0" y="566537"/>
                  </a:cubicBezTo>
                  <a:lnTo>
                    <a:pt x="0" y="53711"/>
                  </a:lnTo>
                  <a:cubicBezTo>
                    <a:pt x="0" y="24047"/>
                    <a:pt x="24047" y="0"/>
                    <a:pt x="537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2257363" cy="715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320763" y="4033205"/>
            <a:ext cx="7351187" cy="2019861"/>
            <a:chOff x="0" y="0"/>
            <a:chExt cx="2257363" cy="62024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57363" cy="620248"/>
            </a:xfrm>
            <a:custGeom>
              <a:avLst/>
              <a:gdLst/>
              <a:ahLst/>
              <a:cxnLst/>
              <a:rect r="r" b="b" t="t" l="l"/>
              <a:pathLst>
                <a:path h="620248" w="2257363">
                  <a:moveTo>
                    <a:pt x="53711" y="0"/>
                  </a:moveTo>
                  <a:lnTo>
                    <a:pt x="2203653" y="0"/>
                  </a:lnTo>
                  <a:cubicBezTo>
                    <a:pt x="2217898" y="0"/>
                    <a:pt x="2231559" y="5659"/>
                    <a:pt x="2241632" y="15732"/>
                  </a:cubicBezTo>
                  <a:cubicBezTo>
                    <a:pt x="2251705" y="25804"/>
                    <a:pt x="2257363" y="39466"/>
                    <a:pt x="2257363" y="53711"/>
                  </a:cubicBezTo>
                  <a:lnTo>
                    <a:pt x="2257363" y="566537"/>
                  </a:lnTo>
                  <a:cubicBezTo>
                    <a:pt x="2257363" y="596201"/>
                    <a:pt x="2233316" y="620248"/>
                    <a:pt x="2203653" y="620248"/>
                  </a:cubicBezTo>
                  <a:lnTo>
                    <a:pt x="53711" y="620248"/>
                  </a:lnTo>
                  <a:cubicBezTo>
                    <a:pt x="24047" y="620248"/>
                    <a:pt x="0" y="596201"/>
                    <a:pt x="0" y="566537"/>
                  </a:cubicBezTo>
                  <a:lnTo>
                    <a:pt x="0" y="53711"/>
                  </a:lnTo>
                  <a:cubicBezTo>
                    <a:pt x="0" y="24047"/>
                    <a:pt x="24047" y="0"/>
                    <a:pt x="537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0"/>
              <a:ext cx="2257363" cy="715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320763" y="7901666"/>
            <a:ext cx="7351187" cy="2019861"/>
            <a:chOff x="0" y="0"/>
            <a:chExt cx="2257363" cy="6202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57363" cy="620248"/>
            </a:xfrm>
            <a:custGeom>
              <a:avLst/>
              <a:gdLst/>
              <a:ahLst/>
              <a:cxnLst/>
              <a:rect r="r" b="b" t="t" l="l"/>
              <a:pathLst>
                <a:path h="620248" w="2257363">
                  <a:moveTo>
                    <a:pt x="53711" y="0"/>
                  </a:moveTo>
                  <a:lnTo>
                    <a:pt x="2203653" y="0"/>
                  </a:lnTo>
                  <a:cubicBezTo>
                    <a:pt x="2217898" y="0"/>
                    <a:pt x="2231559" y="5659"/>
                    <a:pt x="2241632" y="15732"/>
                  </a:cubicBezTo>
                  <a:cubicBezTo>
                    <a:pt x="2251705" y="25804"/>
                    <a:pt x="2257363" y="39466"/>
                    <a:pt x="2257363" y="53711"/>
                  </a:cubicBezTo>
                  <a:lnTo>
                    <a:pt x="2257363" y="566537"/>
                  </a:lnTo>
                  <a:cubicBezTo>
                    <a:pt x="2257363" y="596201"/>
                    <a:pt x="2233316" y="620248"/>
                    <a:pt x="2203653" y="620248"/>
                  </a:cubicBezTo>
                  <a:lnTo>
                    <a:pt x="53711" y="620248"/>
                  </a:lnTo>
                  <a:cubicBezTo>
                    <a:pt x="24047" y="620248"/>
                    <a:pt x="0" y="596201"/>
                    <a:pt x="0" y="566537"/>
                  </a:cubicBezTo>
                  <a:lnTo>
                    <a:pt x="0" y="53711"/>
                  </a:lnTo>
                  <a:cubicBezTo>
                    <a:pt x="0" y="24047"/>
                    <a:pt x="24047" y="0"/>
                    <a:pt x="537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0"/>
              <a:ext cx="2257363" cy="715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696132" y="4140838"/>
            <a:ext cx="6212688" cy="2176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8625" indent="-264313" lvl="1">
              <a:lnSpc>
                <a:spcPts val="3427"/>
              </a:lnSpc>
              <a:buFont typeface="Arial"/>
              <a:buChar char="•"/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 $3+ trillion valuation</a:t>
            </a:r>
          </a:p>
          <a:p>
            <a:pPr algn="l" marL="528625" indent="-264313" lvl="1">
              <a:lnSpc>
                <a:spcPts val="3427"/>
              </a:lnSpc>
              <a:buFont typeface="Arial"/>
              <a:buChar char="•"/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 H100 chip: $30K-40K each</a:t>
            </a:r>
          </a:p>
          <a:p>
            <a:pPr algn="l" marL="528625" indent="-264313" lvl="1">
              <a:lnSpc>
                <a:spcPts val="3427"/>
              </a:lnSpc>
              <a:buFont typeface="Arial"/>
              <a:buChar char="•"/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 Stock up 10x since 2022</a:t>
            </a:r>
          </a:p>
          <a:p>
            <a:pPr algn="l" marL="528625" indent="-264313" lvl="1">
              <a:lnSpc>
                <a:spcPts val="3427"/>
              </a:lnSpc>
              <a:buFont typeface="Arial"/>
              <a:buChar char="•"/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 Powers 90%+ of AI</a:t>
            </a:r>
          </a:p>
          <a:p>
            <a:pPr algn="l">
              <a:lnSpc>
                <a:spcPts val="3427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696132" y="8009298"/>
            <a:ext cx="6212688" cy="2176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7"/>
              </a:lnSpc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 $157 billion valuation</a:t>
            </a:r>
          </a:p>
          <a:p>
            <a:pPr algn="l">
              <a:lnSpc>
                <a:spcPts val="3427"/>
              </a:lnSpc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 ChatGPT, GPT-5, DALL-E</a:t>
            </a:r>
          </a:p>
          <a:p>
            <a:pPr algn="l">
              <a:lnSpc>
                <a:spcPts val="3427"/>
              </a:lnSpc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Microsoft: $13B invested</a:t>
            </a:r>
          </a:p>
          <a:p>
            <a:pPr algn="l">
              <a:lnSpc>
                <a:spcPts val="3427"/>
              </a:lnSpc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 100M users in 2 months</a:t>
            </a:r>
          </a:p>
          <a:p>
            <a:pPr algn="l">
              <a:lnSpc>
                <a:spcPts val="3427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9890013" y="4193991"/>
            <a:ext cx="6212688" cy="2176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8625" indent="-264313" lvl="1">
              <a:lnSpc>
                <a:spcPts val="3427"/>
              </a:lnSpc>
              <a:buFont typeface="Arial"/>
              <a:buChar char="•"/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AWS: 32% market share</a:t>
            </a:r>
          </a:p>
          <a:p>
            <a:pPr algn="l" marL="528625" indent="-264313" lvl="1">
              <a:lnSpc>
                <a:spcPts val="3427"/>
              </a:lnSpc>
              <a:buFont typeface="Arial"/>
              <a:buChar char="•"/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 Azure: 23% (Microsoft)</a:t>
            </a:r>
          </a:p>
          <a:p>
            <a:pPr algn="l" marL="528625" indent="-264313" lvl="1">
              <a:lnSpc>
                <a:spcPts val="3427"/>
              </a:lnSpc>
              <a:buFont typeface="Arial"/>
              <a:buChar char="•"/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 GCP: 10% (Google)</a:t>
            </a:r>
          </a:p>
          <a:p>
            <a:pPr algn="l" marL="528625" indent="-264313" lvl="1">
              <a:lnSpc>
                <a:spcPts val="3427"/>
              </a:lnSpc>
              <a:buFont typeface="Arial"/>
              <a:buChar char="•"/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 Training cost: $10M-$100M</a:t>
            </a:r>
          </a:p>
          <a:p>
            <a:pPr algn="l">
              <a:lnSpc>
                <a:spcPts val="3427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9890013" y="7964151"/>
            <a:ext cx="6212688" cy="2176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7"/>
              </a:lnSpc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$30+ billion valuation</a:t>
            </a:r>
          </a:p>
          <a:p>
            <a:pPr algn="l">
              <a:lnSpc>
                <a:spcPts val="3427"/>
              </a:lnSpc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 Claude AI (Sonnet 4.5)</a:t>
            </a:r>
          </a:p>
          <a:p>
            <a:pPr algn="l">
              <a:lnSpc>
                <a:spcPts val="3427"/>
              </a:lnSpc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Google + Amazon backed</a:t>
            </a:r>
          </a:p>
          <a:p>
            <a:pPr algn="l">
              <a:lnSpc>
                <a:spcPts val="3427"/>
              </a:lnSpc>
            </a:pPr>
            <a:r>
              <a:rPr lang="en-US" sz="2448">
                <a:solidFill>
                  <a:srgbClr val="FFFFFF"/>
                </a:solidFill>
                <a:latin typeface="Codec Pro Light"/>
                <a:ea typeface="Codec Pro Light"/>
                <a:cs typeface="Codec Pro Light"/>
                <a:sym typeface="Codec Pro Light"/>
              </a:rPr>
              <a:t>Focus: AI safety</a:t>
            </a:r>
          </a:p>
          <a:p>
            <a:pPr algn="l">
              <a:lnSpc>
                <a:spcPts val="3427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3189023" y="2813966"/>
            <a:ext cx="2938182" cy="856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7"/>
              </a:lnSpc>
              <a:spcBef>
                <a:spcPct val="0"/>
              </a:spcBef>
            </a:pPr>
            <a:r>
              <a:rPr lang="en-US" b="true" sz="2369">
                <a:solidFill>
                  <a:srgbClr val="17055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Hardw</a:t>
            </a:r>
            <a:r>
              <a:rPr lang="en-US" b="true" sz="2369">
                <a:solidFill>
                  <a:srgbClr val="17055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are: NVIDIA</a:t>
            </a:r>
          </a:p>
          <a:p>
            <a:pPr algn="ctr">
              <a:lnSpc>
                <a:spcPts val="3317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3333385" y="6828465"/>
            <a:ext cx="2938182" cy="856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7"/>
              </a:lnSpc>
              <a:spcBef>
                <a:spcPct val="0"/>
              </a:spcBef>
            </a:pPr>
            <a:r>
              <a:rPr lang="en-US" b="true" sz="2369">
                <a:solidFill>
                  <a:srgbClr val="17055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Op</a:t>
            </a:r>
            <a:r>
              <a:rPr lang="en-US" b="true" sz="2369">
                <a:solidFill>
                  <a:srgbClr val="17055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enAI</a:t>
            </a:r>
          </a:p>
          <a:p>
            <a:pPr algn="ctr">
              <a:lnSpc>
                <a:spcPts val="3317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10368487" y="2813966"/>
            <a:ext cx="5901438" cy="856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7"/>
              </a:lnSpc>
              <a:spcBef>
                <a:spcPct val="0"/>
              </a:spcBef>
            </a:pPr>
            <a:r>
              <a:rPr lang="en-US" b="true" sz="2369">
                <a:solidFill>
                  <a:srgbClr val="17055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Cloud</a:t>
            </a:r>
            <a:r>
              <a:rPr lang="en-US" b="true" sz="2369">
                <a:solidFill>
                  <a:srgbClr val="17055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 AWS/Azure/GCP</a:t>
            </a:r>
          </a:p>
          <a:p>
            <a:pPr algn="ctr">
              <a:lnSpc>
                <a:spcPts val="3317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1527265" y="6828465"/>
            <a:ext cx="2938182" cy="856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7"/>
              </a:lnSpc>
              <a:spcBef>
                <a:spcPct val="0"/>
              </a:spcBef>
            </a:pPr>
            <a:r>
              <a:rPr lang="en-US" b="true" sz="2369">
                <a:solidFill>
                  <a:srgbClr val="17055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Ant</a:t>
            </a:r>
            <a:r>
              <a:rPr lang="en-US" b="true" sz="2369">
                <a:solidFill>
                  <a:srgbClr val="17055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hropic</a:t>
            </a:r>
          </a:p>
          <a:p>
            <a:pPr algn="ctr">
              <a:lnSpc>
                <a:spcPts val="3317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8318167" y="1090455"/>
            <a:ext cx="6147281" cy="1014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074"/>
              </a:lnSpc>
              <a:spcBef>
                <a:spcPct val="0"/>
              </a:spcBef>
            </a:pPr>
            <a:r>
              <a:rPr lang="en-US" b="true" sz="6611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Ecosystem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6671950" y="379500"/>
            <a:ext cx="1169240" cy="1222734"/>
          </a:xfrm>
          <a:custGeom>
            <a:avLst/>
            <a:gdLst/>
            <a:ahLst/>
            <a:cxnLst/>
            <a:rect r="r" b="b" t="t" l="l"/>
            <a:pathLst>
              <a:path h="1222734" w="1169240">
                <a:moveTo>
                  <a:pt x="0" y="0"/>
                </a:moveTo>
                <a:lnTo>
                  <a:pt x="1169240" y="0"/>
                </a:lnTo>
                <a:lnTo>
                  <a:pt x="1169240" y="1222735"/>
                </a:lnTo>
                <a:lnTo>
                  <a:pt x="0" y="1222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81190" y="430838"/>
            <a:ext cx="7710860" cy="117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025"/>
              </a:lnSpc>
            </a:pPr>
            <a:r>
              <a:rPr lang="en-US" b="true" sz="750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The Money &amp;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661896" y="-365538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511250" y="459413"/>
            <a:ext cx="1496099" cy="1564548"/>
          </a:xfrm>
          <a:custGeom>
            <a:avLst/>
            <a:gdLst/>
            <a:ahLst/>
            <a:cxnLst/>
            <a:rect r="r" b="b" t="t" l="l"/>
            <a:pathLst>
              <a:path h="1564548" w="1496099">
                <a:moveTo>
                  <a:pt x="0" y="0"/>
                </a:moveTo>
                <a:lnTo>
                  <a:pt x="1496100" y="0"/>
                </a:lnTo>
                <a:lnTo>
                  <a:pt x="1496100" y="1564548"/>
                </a:lnTo>
                <a:lnTo>
                  <a:pt x="0" y="1564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61035" y="2774274"/>
            <a:ext cx="13765929" cy="1892815"/>
          </a:xfrm>
          <a:custGeom>
            <a:avLst/>
            <a:gdLst/>
            <a:ahLst/>
            <a:cxnLst/>
            <a:rect r="r" b="b" t="t" l="l"/>
            <a:pathLst>
              <a:path h="1892815" w="13765929">
                <a:moveTo>
                  <a:pt x="0" y="0"/>
                </a:moveTo>
                <a:lnTo>
                  <a:pt x="13765930" y="0"/>
                </a:lnTo>
                <a:lnTo>
                  <a:pt x="13765930" y="1892816"/>
                </a:lnTo>
                <a:lnTo>
                  <a:pt x="0" y="1892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336183" y="5506929"/>
            <a:ext cx="5260520" cy="2005796"/>
          </a:xfrm>
          <a:custGeom>
            <a:avLst/>
            <a:gdLst/>
            <a:ahLst/>
            <a:cxnLst/>
            <a:rect r="r" b="b" t="t" l="l"/>
            <a:pathLst>
              <a:path h="2005796" w="5260520">
                <a:moveTo>
                  <a:pt x="0" y="0"/>
                </a:moveTo>
                <a:lnTo>
                  <a:pt x="5260520" y="0"/>
                </a:lnTo>
                <a:lnTo>
                  <a:pt x="5260520" y="2005797"/>
                </a:lnTo>
                <a:lnTo>
                  <a:pt x="0" y="20057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148" t="0" r="-28576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611451" y="5506929"/>
            <a:ext cx="5415513" cy="2005796"/>
          </a:xfrm>
          <a:custGeom>
            <a:avLst/>
            <a:gdLst/>
            <a:ahLst/>
            <a:cxnLst/>
            <a:rect r="r" b="b" t="t" l="l"/>
            <a:pathLst>
              <a:path h="2005796" w="5415513">
                <a:moveTo>
                  <a:pt x="0" y="0"/>
                </a:moveTo>
                <a:lnTo>
                  <a:pt x="5415514" y="0"/>
                </a:lnTo>
                <a:lnTo>
                  <a:pt x="5415514" y="2005797"/>
                </a:lnTo>
                <a:lnTo>
                  <a:pt x="0" y="2005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489" t="0" r="-32052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596703" y="430838"/>
            <a:ext cx="7710860" cy="117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025"/>
              </a:lnSpc>
            </a:pPr>
            <a:r>
              <a:rPr lang="en-US" b="true" sz="7500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Geography</a:t>
            </a:r>
          </a:p>
        </p:txBody>
      </p:sp>
    </p:spTree>
  </p:cSld>
  <p:clrMapOvr>
    <a:masterClrMapping/>
  </p:clrMapOvr>
  <p:transition spd="slow">
    <p:push dir="l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570774">
            <a:off x="-4503462" y="293989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03857" y="694689"/>
            <a:ext cx="3881083" cy="1014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074"/>
              </a:lnSpc>
            </a:pPr>
            <a:r>
              <a:rPr lang="en-US" sz="6611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But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796049" y="694689"/>
            <a:ext cx="2914806" cy="1014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074"/>
              </a:lnSpc>
              <a:spcBef>
                <a:spcPct val="0"/>
              </a:spcBef>
            </a:pPr>
            <a:r>
              <a:rPr lang="en-US" b="true" sz="6611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...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887140" y="7874401"/>
            <a:ext cx="1372160" cy="1434938"/>
          </a:xfrm>
          <a:custGeom>
            <a:avLst/>
            <a:gdLst/>
            <a:ahLst/>
            <a:cxnLst/>
            <a:rect r="r" b="b" t="t" l="l"/>
            <a:pathLst>
              <a:path h="1434938" w="1372160">
                <a:moveTo>
                  <a:pt x="0" y="0"/>
                </a:moveTo>
                <a:lnTo>
                  <a:pt x="1372160" y="0"/>
                </a:lnTo>
                <a:lnTo>
                  <a:pt x="1372160" y="1434939"/>
                </a:lnTo>
                <a:lnTo>
                  <a:pt x="0" y="1434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80241" y="1833355"/>
            <a:ext cx="17507759" cy="747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2"/>
              </a:lnSpc>
              <a:spcBef>
                <a:spcPct val="0"/>
              </a:spcBef>
            </a:pPr>
            <a:r>
              <a:rPr lang="en-US" b="true" sz="44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⚠️ Geographic Flow of Money: A Global Issue</a:t>
            </a:r>
          </a:p>
          <a:p>
            <a:pPr algn="l">
              <a:lnSpc>
                <a:spcPts val="4402"/>
              </a:lnSpc>
              <a:spcBef>
                <a:spcPct val="0"/>
              </a:spcBef>
            </a:pPr>
          </a:p>
          <a:p>
            <a:pPr algn="l">
              <a:lnSpc>
                <a:spcPts val="4402"/>
              </a:lnSpc>
              <a:spcBef>
                <a:spcPct val="0"/>
              </a:spcBef>
            </a:pPr>
          </a:p>
          <a:p>
            <a:pPr algn="l">
              <a:lnSpc>
                <a:spcPts val="4402"/>
              </a:lnSpc>
              <a:spcBef>
                <a:spcPct val="0"/>
              </a:spcBef>
            </a:pPr>
            <a:r>
              <a:rPr lang="en-US" b="true" sz="31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Concentration in the West</a:t>
            </a:r>
            <a:r>
              <a:rPr lang="en-US" b="true" sz="31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 Most AI investment, research, and profits flow to US/Europe companies</a:t>
            </a:r>
          </a:p>
          <a:p>
            <a:pPr algn="l">
              <a:lnSpc>
                <a:spcPts val="4402"/>
              </a:lnSpc>
              <a:spcBef>
                <a:spcPct val="0"/>
              </a:spcBef>
            </a:pPr>
          </a:p>
          <a:p>
            <a:pPr algn="l">
              <a:lnSpc>
                <a:spcPts val="4402"/>
              </a:lnSpc>
              <a:spcBef>
                <a:spcPct val="0"/>
              </a:spcBef>
            </a:pPr>
            <a:r>
              <a:rPr lang="en-US" b="true" sz="31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Global South</a:t>
            </a:r>
            <a:r>
              <a:rPr lang="en-US" b="true" sz="31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 Some countries investing in national AI programs (namely China and India), but far behind in resources</a:t>
            </a:r>
          </a:p>
          <a:p>
            <a:pPr algn="l">
              <a:lnSpc>
                <a:spcPts val="4402"/>
              </a:lnSpc>
              <a:spcBef>
                <a:spcPct val="0"/>
              </a:spcBef>
            </a:pPr>
          </a:p>
          <a:p>
            <a:pPr algn="l">
              <a:lnSpc>
                <a:spcPts val="4402"/>
              </a:lnSpc>
              <a:spcBef>
                <a:spcPct val="0"/>
              </a:spcBef>
            </a:pPr>
            <a:r>
              <a:rPr lang="en-US" b="true" sz="31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Resource Exploitation:</a:t>
            </a:r>
          </a:p>
          <a:p>
            <a:pPr algn="just" marL="678987" indent="-339494" lvl="1">
              <a:lnSpc>
                <a:spcPts val="4402"/>
              </a:lnSpc>
              <a:buFont typeface="Arial"/>
              <a:buChar char="•"/>
            </a:pPr>
            <a:r>
              <a:rPr lang="en-US" b="true" sz="31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Cobalt &amp; Coltan mining in Congo for chips/batteries</a:t>
            </a:r>
          </a:p>
          <a:p>
            <a:pPr algn="just" marL="678987" indent="-339494" lvl="1">
              <a:lnSpc>
                <a:spcPts val="4402"/>
              </a:lnSpc>
              <a:buFont typeface="Arial"/>
              <a:buChar char="•"/>
            </a:pPr>
            <a:r>
              <a:rPr lang="en-US" b="true" sz="31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Kenyan workers paid $2/hour to label toxic content for ChatGPT</a:t>
            </a:r>
          </a:p>
          <a:p>
            <a:pPr algn="just" marL="678987" indent="-339494" lvl="1">
              <a:lnSpc>
                <a:spcPts val="4402"/>
              </a:lnSpc>
              <a:buFont typeface="Arial"/>
              <a:buChar char="•"/>
            </a:pPr>
            <a:r>
              <a:rPr lang="en-US" b="true" sz="31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Not unique to AI - pattern across all tech industry</a:t>
            </a:r>
          </a:p>
        </p:txBody>
      </p:sp>
    </p:spTree>
  </p:cSld>
  <p:clrMapOvr>
    <a:masterClrMapping/>
  </p:clrMapOvr>
  <p:transition spd="slow">
    <p:push dir="l"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1028700" y="582207"/>
            <a:ext cx="16631332" cy="9347821"/>
          </a:xfrm>
          <a:prstGeom prst="rect">
            <a:avLst/>
          </a:prstGeom>
        </p:spPr>
      </p:pic>
    </p:spTree>
  </p:cSld>
  <p:clrMapOvr>
    <a:masterClrMapping/>
  </p:clrMapOvr>
  <p:transition spd="slow">
    <p:push dir="l"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570774">
            <a:off x="-4503462" y="293989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07408" y="311231"/>
            <a:ext cx="1372160" cy="1434938"/>
          </a:xfrm>
          <a:custGeom>
            <a:avLst/>
            <a:gdLst/>
            <a:ahLst/>
            <a:cxnLst/>
            <a:rect r="r" b="b" t="t" l="l"/>
            <a:pathLst>
              <a:path h="1434938" w="1372160">
                <a:moveTo>
                  <a:pt x="0" y="0"/>
                </a:moveTo>
                <a:lnTo>
                  <a:pt x="1372160" y="0"/>
                </a:lnTo>
                <a:lnTo>
                  <a:pt x="1372160" y="1434938"/>
                </a:lnTo>
                <a:lnTo>
                  <a:pt x="0" y="1434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39976" y="448915"/>
            <a:ext cx="13222253" cy="1909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074"/>
              </a:lnSpc>
            </a:pPr>
            <a:r>
              <a:rPr lang="en-US" sz="6611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Key </a:t>
            </a:r>
            <a:r>
              <a:rPr lang="en-US" sz="6611" b="true">
                <a:solidFill>
                  <a:srgbClr val="EC59D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Challenges </a:t>
            </a:r>
            <a:r>
              <a:rPr lang="en-US" sz="6611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&amp; Concerns</a:t>
            </a:r>
          </a:p>
          <a:p>
            <a:pPr algn="r">
              <a:lnSpc>
                <a:spcPts val="7074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202701"/>
            <a:ext cx="17259300" cy="1058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AI "Hallucinations"</a:t>
            </a:r>
          </a:p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AI confidently states false information. ChatGPT invented fake legal cases cited in real courts!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585012"/>
            <a:ext cx="17259300" cy="1573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Bias in AI Systems</a:t>
            </a:r>
          </a:p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AI learns human biases from data. Resume screening discriminated against women. Facial recognition fails on darker skin tones.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481673"/>
            <a:ext cx="17259300" cy="2087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Job D</a:t>
            </a: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isplacement</a:t>
            </a:r>
          </a:p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Some jobs replaced, others transformed. New jobs created (AI trainers, prompt engineers). Transition will be painful.</a:t>
            </a:r>
          </a:p>
          <a:p>
            <a:pPr algn="l">
              <a:lnSpc>
                <a:spcPts val="4122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170926"/>
            <a:ext cx="16497420" cy="1573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</a:t>
            </a: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nergy Consumption</a:t>
            </a:r>
          </a:p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ChatGPT query uses 10x more energy than Google search. Significant environmental impact.</a:t>
            </a:r>
          </a:p>
          <a:p>
            <a:pPr algn="l">
              <a:lnSpc>
                <a:spcPts val="4122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639175"/>
            <a:ext cx="17259300" cy="2087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Privacy &amp; Data Concerns</a:t>
            </a:r>
          </a:p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AI trained on data scraped from internet without consent. Artists/writers upset their work used without permission.</a:t>
            </a:r>
          </a:p>
          <a:p>
            <a:pPr algn="l">
              <a:lnSpc>
                <a:spcPts val="412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1028700" y="582207"/>
            <a:ext cx="16507767" cy="9278370"/>
          </a:xfrm>
          <a:prstGeom prst="rect">
            <a:avLst/>
          </a:prstGeom>
        </p:spPr>
      </p:pic>
    </p:spTree>
  </p:cSld>
  <p:clrMapOvr>
    <a:masterClrMapping/>
  </p:clrMapOvr>
  <p:transition spd="slow">
    <p:push dir="l"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570774">
            <a:off x="-4503462" y="293989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87140" y="7874401"/>
            <a:ext cx="1372160" cy="1434938"/>
          </a:xfrm>
          <a:custGeom>
            <a:avLst/>
            <a:gdLst/>
            <a:ahLst/>
            <a:cxnLst/>
            <a:rect r="r" b="b" t="t" l="l"/>
            <a:pathLst>
              <a:path h="1434938" w="1372160">
                <a:moveTo>
                  <a:pt x="0" y="0"/>
                </a:moveTo>
                <a:lnTo>
                  <a:pt x="1372160" y="0"/>
                </a:lnTo>
                <a:lnTo>
                  <a:pt x="1372160" y="1434939"/>
                </a:lnTo>
                <a:lnTo>
                  <a:pt x="0" y="1434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225771" y="2358299"/>
            <a:ext cx="11836458" cy="7228938"/>
          </a:xfrm>
          <a:custGeom>
            <a:avLst/>
            <a:gdLst/>
            <a:ahLst/>
            <a:cxnLst/>
            <a:rect r="r" b="b" t="t" l="l"/>
            <a:pathLst>
              <a:path h="7228938" w="11836458">
                <a:moveTo>
                  <a:pt x="0" y="0"/>
                </a:moveTo>
                <a:lnTo>
                  <a:pt x="11836458" y="0"/>
                </a:lnTo>
                <a:lnTo>
                  <a:pt x="11836458" y="7228938"/>
                </a:lnTo>
                <a:lnTo>
                  <a:pt x="0" y="7228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408" r="0" b="-2408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39976" y="448915"/>
            <a:ext cx="13222253" cy="1014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074"/>
              </a:lnSpc>
            </a:pPr>
            <a:r>
              <a:rPr lang="en-US" sz="6611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CHALLENGES FOR CBOs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570774">
            <a:off x="-4503462" y="293989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73220" y="8540831"/>
            <a:ext cx="1372160" cy="1434938"/>
          </a:xfrm>
          <a:custGeom>
            <a:avLst/>
            <a:gdLst/>
            <a:ahLst/>
            <a:cxnLst/>
            <a:rect r="r" b="b" t="t" l="l"/>
            <a:pathLst>
              <a:path h="1434938" w="1372160">
                <a:moveTo>
                  <a:pt x="0" y="0"/>
                </a:moveTo>
                <a:lnTo>
                  <a:pt x="1372160" y="0"/>
                </a:lnTo>
                <a:lnTo>
                  <a:pt x="1372160" y="1434938"/>
                </a:lnTo>
                <a:lnTo>
                  <a:pt x="0" y="1434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aphicFrame>
        <p:nvGraphicFramePr>
          <p:cNvPr name="Object 4" id="4"/>
          <p:cNvGraphicFramePr/>
          <p:nvPr/>
        </p:nvGraphicFramePr>
        <p:xfrm>
          <a:off x="1538072" y="1689853"/>
          <a:ext cx="5657850" cy="4400550"/>
        </p:xfrm>
        <a:graphic>
          <a:graphicData uri="http://schemas.openxmlformats.org/presentationml/2006/ole">
            <p:oleObj imgW="6781800" imgH="5524500" r:id="rId5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1839976" y="448915"/>
            <a:ext cx="14047164" cy="1014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4"/>
              </a:lnSpc>
            </a:pPr>
            <a:r>
              <a:rPr lang="en-US" sz="6611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CHALLENGES FOR AI </a:t>
            </a:r>
            <a:r>
              <a:rPr lang="en-US" sz="6611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DEVELOPERS</a:t>
            </a:r>
          </a:p>
        </p:txBody>
      </p:sp>
    </p:spTree>
  </p:cSld>
  <p:clrMapOvr>
    <a:masterClrMapping/>
  </p:clrMapOvr>
  <p:transition spd="slow">
    <p:push dir="l"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570774">
            <a:off x="-4503462" y="293989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915840" y="8540831"/>
            <a:ext cx="1372160" cy="1434938"/>
          </a:xfrm>
          <a:custGeom>
            <a:avLst/>
            <a:gdLst/>
            <a:ahLst/>
            <a:cxnLst/>
            <a:rect r="r" b="b" t="t" l="l"/>
            <a:pathLst>
              <a:path h="1434938" w="1372160">
                <a:moveTo>
                  <a:pt x="0" y="0"/>
                </a:moveTo>
                <a:lnTo>
                  <a:pt x="1372160" y="0"/>
                </a:lnTo>
                <a:lnTo>
                  <a:pt x="1372160" y="1434938"/>
                </a:lnTo>
                <a:lnTo>
                  <a:pt x="0" y="1434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8074" y="2341898"/>
            <a:ext cx="14983749" cy="5549665"/>
          </a:xfrm>
          <a:custGeom>
            <a:avLst/>
            <a:gdLst/>
            <a:ahLst/>
            <a:cxnLst/>
            <a:rect r="r" b="b" t="t" l="l"/>
            <a:pathLst>
              <a:path h="5549665" w="14983749">
                <a:moveTo>
                  <a:pt x="0" y="0"/>
                </a:moveTo>
                <a:lnTo>
                  <a:pt x="14983749" y="0"/>
                </a:lnTo>
                <a:lnTo>
                  <a:pt x="14983749" y="5549664"/>
                </a:lnTo>
                <a:lnTo>
                  <a:pt x="0" y="55496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91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39976" y="448915"/>
            <a:ext cx="14047164" cy="1014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4"/>
              </a:lnSpc>
            </a:pPr>
            <a:r>
              <a:rPr lang="en-US" sz="6611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CHALLENGES FOR AI </a:t>
            </a:r>
            <a:r>
              <a:rPr lang="en-US" sz="6611" b="true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ENGINEERS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39238" y="3653709"/>
            <a:ext cx="9525" cy="503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1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slow">
    <p:push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97421" y="-175738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82434" y="3332797"/>
            <a:ext cx="10200152" cy="3402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true">
                <a:solidFill>
                  <a:srgbClr val="FF7AE6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"This morning, Sarah used AI 10 times before 9 AM...</a:t>
            </a:r>
          </a:p>
          <a:p>
            <a:pPr algn="ctr">
              <a:lnSpc>
                <a:spcPts val="8819"/>
              </a:lnSpc>
              <a:spcBef>
                <a:spcPct val="0"/>
              </a:spcBef>
            </a:pPr>
            <a:r>
              <a:rPr lang="en-US" b="true" sz="6299">
                <a:solidFill>
                  <a:srgbClr val="FF7AE6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without even knowing it."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1852502" y="4064572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1" y="0"/>
                </a:lnTo>
                <a:lnTo>
                  <a:pt x="732379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138698" y="556940"/>
            <a:ext cx="1441239" cy="1507178"/>
          </a:xfrm>
          <a:custGeom>
            <a:avLst/>
            <a:gdLst/>
            <a:ahLst/>
            <a:cxnLst/>
            <a:rect r="r" b="b" t="t" l="l"/>
            <a:pathLst>
              <a:path h="1507178" w="1441239">
                <a:moveTo>
                  <a:pt x="0" y="0"/>
                </a:moveTo>
                <a:lnTo>
                  <a:pt x="1441239" y="0"/>
                </a:lnTo>
                <a:lnTo>
                  <a:pt x="1441239" y="1507179"/>
                </a:lnTo>
                <a:lnTo>
                  <a:pt x="0" y="1507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21691" y="2525068"/>
            <a:ext cx="2979455" cy="6733232"/>
          </a:xfrm>
          <a:custGeom>
            <a:avLst/>
            <a:gdLst/>
            <a:ahLst/>
            <a:cxnLst/>
            <a:rect r="r" b="b" t="t" l="l"/>
            <a:pathLst>
              <a:path h="6733232" w="2979455">
                <a:moveTo>
                  <a:pt x="0" y="0"/>
                </a:moveTo>
                <a:lnTo>
                  <a:pt x="2979455" y="0"/>
                </a:lnTo>
                <a:lnTo>
                  <a:pt x="2979455" y="6733232"/>
                </a:lnTo>
                <a:lnTo>
                  <a:pt x="0" y="67332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570774">
            <a:off x="13161990" y="-3086100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87140" y="7874401"/>
            <a:ext cx="1372160" cy="1434938"/>
          </a:xfrm>
          <a:custGeom>
            <a:avLst/>
            <a:gdLst/>
            <a:ahLst/>
            <a:cxnLst/>
            <a:rect r="r" b="b" t="t" l="l"/>
            <a:pathLst>
              <a:path h="1434938" w="1372160">
                <a:moveTo>
                  <a:pt x="0" y="0"/>
                </a:moveTo>
                <a:lnTo>
                  <a:pt x="1372160" y="0"/>
                </a:lnTo>
                <a:lnTo>
                  <a:pt x="1372160" y="1434939"/>
                </a:lnTo>
                <a:lnTo>
                  <a:pt x="0" y="1434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17598" y="2354547"/>
            <a:ext cx="9125127" cy="6237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7"/>
              </a:lnSpc>
              <a:spcBef>
                <a:spcPct val="0"/>
              </a:spcBef>
            </a:pPr>
            <a:r>
              <a:rPr lang="en-US" sz="3884">
                <a:solidFill>
                  <a:srgbClr val="FF7AE6"/>
                </a:solidFill>
                <a:latin typeface="Codec Pro"/>
                <a:ea typeface="Codec Pro"/>
                <a:cs typeface="Codec Pro"/>
                <a:sym typeface="Codec Pro"/>
              </a:rPr>
              <a:t>KEY STATISTICS</a:t>
            </a:r>
          </a:p>
          <a:p>
            <a:pPr algn="ctr">
              <a:lnSpc>
                <a:spcPts val="3492"/>
              </a:lnSpc>
              <a:spcBef>
                <a:spcPct val="0"/>
              </a:spcBef>
            </a:pPr>
          </a:p>
          <a:p>
            <a:pPr algn="l">
              <a:lnSpc>
                <a:spcPts val="4141"/>
              </a:lnSpc>
            </a:pPr>
            <a:r>
              <a:rPr lang="en-US" sz="2957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• 2,083+ AI governance initiatives worldwide (OECD)</a:t>
            </a:r>
          </a:p>
          <a:p>
            <a:pPr algn="l">
              <a:lnSpc>
                <a:spcPts val="4141"/>
              </a:lnSpc>
            </a:pPr>
          </a:p>
          <a:p>
            <a:pPr algn="l">
              <a:lnSpc>
                <a:spcPts val="4141"/>
              </a:lnSpc>
            </a:pPr>
            <a:r>
              <a:rPr lang="en-US" sz="2957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• 21% increase in legislative mentions of "AI" in 2024</a:t>
            </a:r>
          </a:p>
          <a:p>
            <a:pPr algn="l">
              <a:lnSpc>
                <a:spcPts val="4141"/>
              </a:lnSpc>
            </a:pPr>
            <a:r>
              <a:rPr lang="en-US" sz="2957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 (9x increase since 2016)</a:t>
            </a:r>
          </a:p>
          <a:p>
            <a:pPr algn="l">
              <a:lnSpc>
                <a:spcPts val="4141"/>
              </a:lnSpc>
            </a:pPr>
          </a:p>
          <a:p>
            <a:pPr algn="l">
              <a:lnSpc>
                <a:spcPts val="4141"/>
              </a:lnSpc>
            </a:pPr>
            <a:r>
              <a:rPr lang="en-US" sz="2957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• 700+ AI-related bills introduced in US in 2024</a:t>
            </a:r>
          </a:p>
          <a:p>
            <a:pPr algn="l">
              <a:lnSpc>
                <a:spcPts val="4141"/>
              </a:lnSpc>
            </a:pPr>
          </a:p>
          <a:p>
            <a:pPr algn="l">
              <a:lnSpc>
                <a:spcPts val="4141"/>
              </a:lnSpc>
            </a:pPr>
            <a:r>
              <a:rPr lang="en-US" sz="2957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• 40+ new proposals in early 2025 alone</a:t>
            </a:r>
          </a:p>
          <a:p>
            <a:pPr algn="ctr">
              <a:lnSpc>
                <a:spcPts val="3492"/>
              </a:lnSpc>
              <a:spcBef>
                <a:spcPct val="0"/>
              </a:spcBef>
            </a:pPr>
          </a:p>
          <a:p>
            <a:pPr algn="ctr">
              <a:lnSpc>
                <a:spcPts val="3492"/>
              </a:lnSpc>
              <a:spcBef>
                <a:spcPct val="0"/>
              </a:spcBef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508432" y="2139814"/>
            <a:ext cx="10485576" cy="6477065"/>
            <a:chOff x="0" y="0"/>
            <a:chExt cx="2761633" cy="17058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61633" cy="1705894"/>
            </a:xfrm>
            <a:custGeom>
              <a:avLst/>
              <a:gdLst/>
              <a:ahLst/>
              <a:cxnLst/>
              <a:rect r="r" b="b" t="t" l="l"/>
              <a:pathLst>
                <a:path h="1705894" w="2761633">
                  <a:moveTo>
                    <a:pt x="37655" y="0"/>
                  </a:moveTo>
                  <a:lnTo>
                    <a:pt x="2723978" y="0"/>
                  </a:lnTo>
                  <a:cubicBezTo>
                    <a:pt x="2744774" y="0"/>
                    <a:pt x="2761633" y="16859"/>
                    <a:pt x="2761633" y="37655"/>
                  </a:cubicBezTo>
                  <a:lnTo>
                    <a:pt x="2761633" y="1668238"/>
                  </a:lnTo>
                  <a:cubicBezTo>
                    <a:pt x="2761633" y="1678225"/>
                    <a:pt x="2757666" y="1687803"/>
                    <a:pt x="2750604" y="1694865"/>
                  </a:cubicBezTo>
                  <a:cubicBezTo>
                    <a:pt x="2743542" y="1701927"/>
                    <a:pt x="2733965" y="1705894"/>
                    <a:pt x="2723978" y="1705894"/>
                  </a:cubicBezTo>
                  <a:lnTo>
                    <a:pt x="37655" y="1705894"/>
                  </a:lnTo>
                  <a:cubicBezTo>
                    <a:pt x="16859" y="1705894"/>
                    <a:pt x="0" y="1689035"/>
                    <a:pt x="0" y="1668238"/>
                  </a:cubicBezTo>
                  <a:lnTo>
                    <a:pt x="0" y="37655"/>
                  </a:lnTo>
                  <a:cubicBezTo>
                    <a:pt x="0" y="27669"/>
                    <a:pt x="3967" y="18091"/>
                    <a:pt x="11029" y="11029"/>
                  </a:cubicBezTo>
                  <a:cubicBezTo>
                    <a:pt x="18091" y="3967"/>
                    <a:pt x="27669" y="0"/>
                    <a:pt x="37655" y="0"/>
                  </a:cubicBezTo>
                  <a:close/>
                </a:path>
              </a:pathLst>
            </a:custGeom>
            <a:solidFill>
              <a:srgbClr val="FF7AE6">
                <a:alpha val="36863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2761633" cy="18011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60488" y="485868"/>
            <a:ext cx="8075176" cy="1628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1"/>
              </a:lnSpc>
              <a:spcBef>
                <a:spcPct val="0"/>
              </a:spcBef>
            </a:pPr>
            <a:r>
              <a:rPr lang="en-US" b="true" sz="4493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AI Regulations &amp; </a:t>
            </a:r>
            <a:r>
              <a:rPr lang="en-US" b="true" sz="4493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Governance</a:t>
            </a:r>
            <a:r>
              <a:rPr lang="en-US" b="true" sz="4493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</a:p>
          <a:p>
            <a:pPr algn="l">
              <a:lnSpc>
                <a:spcPts val="6291"/>
              </a:lnSpc>
              <a:spcBef>
                <a:spcPct val="0"/>
              </a:spcBef>
            </a:pPr>
            <a:r>
              <a:rPr lang="en-US" b="true" sz="4493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Around the World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358861" y="4535264"/>
            <a:ext cx="4058652" cy="2408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1"/>
              </a:lnSpc>
              <a:spcBef>
                <a:spcPct val="0"/>
              </a:spcBef>
            </a:pPr>
            <a:r>
              <a:rPr lang="en-US" b="true" sz="2693">
                <a:solidFill>
                  <a:srgbClr val="D4ADC7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2025 MARKS THE SHIFT FROM PLANNING TO IMPLEMENTATION</a:t>
            </a:r>
          </a:p>
          <a:p>
            <a:pPr algn="ctr">
              <a:lnSpc>
                <a:spcPts val="3771"/>
              </a:lnSpc>
              <a:spcBef>
                <a:spcPct val="0"/>
              </a:spcBef>
            </a:pPr>
            <a:r>
              <a:rPr lang="en-US" b="true" sz="2693">
                <a:solidFill>
                  <a:srgbClr val="D4ADC7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IN AI GOVERNANCE WORLDWIDE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3499129">
            <a:off x="12411940" y="1350361"/>
            <a:ext cx="1603629" cy="3004458"/>
          </a:xfrm>
          <a:custGeom>
            <a:avLst/>
            <a:gdLst/>
            <a:ahLst/>
            <a:cxnLst/>
            <a:rect r="r" b="b" t="t" l="l"/>
            <a:pathLst>
              <a:path h="3004458" w="1603629">
                <a:moveTo>
                  <a:pt x="0" y="0"/>
                </a:moveTo>
                <a:lnTo>
                  <a:pt x="1603629" y="0"/>
                </a:lnTo>
                <a:lnTo>
                  <a:pt x="1603629" y="3004457"/>
                </a:lnTo>
                <a:lnTo>
                  <a:pt x="0" y="3004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570774">
            <a:off x="10919497" y="507733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73220" y="311231"/>
            <a:ext cx="1372160" cy="1434938"/>
          </a:xfrm>
          <a:custGeom>
            <a:avLst/>
            <a:gdLst/>
            <a:ahLst/>
            <a:cxnLst/>
            <a:rect r="r" b="b" t="t" l="l"/>
            <a:pathLst>
              <a:path h="1434938" w="1372160">
                <a:moveTo>
                  <a:pt x="0" y="0"/>
                </a:moveTo>
                <a:lnTo>
                  <a:pt x="1372160" y="0"/>
                </a:lnTo>
                <a:lnTo>
                  <a:pt x="1372160" y="1434938"/>
                </a:lnTo>
                <a:lnTo>
                  <a:pt x="0" y="1434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394150"/>
            <a:ext cx="6727974" cy="2143936"/>
            <a:chOff x="0" y="0"/>
            <a:chExt cx="1384357" cy="44113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84357" cy="441139"/>
            </a:xfrm>
            <a:custGeom>
              <a:avLst/>
              <a:gdLst/>
              <a:ahLst/>
              <a:cxnLst/>
              <a:rect r="r" b="b" t="t" l="l"/>
              <a:pathLst>
                <a:path h="441139" w="1384357">
                  <a:moveTo>
                    <a:pt x="22475" y="0"/>
                  </a:moveTo>
                  <a:lnTo>
                    <a:pt x="1361882" y="0"/>
                  </a:lnTo>
                  <a:cubicBezTo>
                    <a:pt x="1367843" y="0"/>
                    <a:pt x="1373559" y="2368"/>
                    <a:pt x="1377774" y="6583"/>
                  </a:cubicBezTo>
                  <a:cubicBezTo>
                    <a:pt x="1381989" y="10798"/>
                    <a:pt x="1384357" y="16514"/>
                    <a:pt x="1384357" y="22475"/>
                  </a:cubicBezTo>
                  <a:lnTo>
                    <a:pt x="1384357" y="418664"/>
                  </a:lnTo>
                  <a:cubicBezTo>
                    <a:pt x="1384357" y="424625"/>
                    <a:pt x="1381989" y="430342"/>
                    <a:pt x="1377774" y="434557"/>
                  </a:cubicBezTo>
                  <a:cubicBezTo>
                    <a:pt x="1373559" y="438771"/>
                    <a:pt x="1367843" y="441139"/>
                    <a:pt x="1361882" y="441139"/>
                  </a:cubicBezTo>
                  <a:lnTo>
                    <a:pt x="22475" y="441139"/>
                  </a:lnTo>
                  <a:cubicBezTo>
                    <a:pt x="16514" y="441139"/>
                    <a:pt x="10798" y="438771"/>
                    <a:pt x="6583" y="434557"/>
                  </a:cubicBezTo>
                  <a:cubicBezTo>
                    <a:pt x="2368" y="430342"/>
                    <a:pt x="0" y="424625"/>
                    <a:pt x="0" y="418664"/>
                  </a:cubicBezTo>
                  <a:lnTo>
                    <a:pt x="0" y="22475"/>
                  </a:lnTo>
                  <a:cubicBezTo>
                    <a:pt x="0" y="16514"/>
                    <a:pt x="2368" y="10798"/>
                    <a:pt x="6583" y="6583"/>
                  </a:cubicBezTo>
                  <a:cubicBezTo>
                    <a:pt x="10798" y="2368"/>
                    <a:pt x="16514" y="0"/>
                    <a:pt x="22475" y="0"/>
                  </a:cubicBezTo>
                  <a:close/>
                </a:path>
              </a:pathLst>
            </a:custGeom>
            <a:solidFill>
              <a:srgbClr val="D4ADC7">
                <a:alpha val="82745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14300"/>
              <a:ext cx="1384357" cy="5554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42"/>
                </a:lnSpc>
              </a:pPr>
              <a:r>
                <a:rPr lang="en-US" sz="3244" b="true">
                  <a:solidFill>
                    <a:srgbClr val="FFFFFF">
                      <a:alpha val="82745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Timeline</a:t>
              </a:r>
            </a:p>
            <a:p>
              <a:pPr algn="ctr">
                <a:lnSpc>
                  <a:spcPts val="3422"/>
                </a:lnSpc>
              </a:pPr>
              <a:r>
                <a:rPr lang="en-US" sz="2444" b="true">
                  <a:solidFill>
                    <a:srgbClr val="FFFFFF">
                      <a:alpha val="82745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Entered into force</a:t>
              </a:r>
              <a:r>
                <a:rPr lang="en-US" sz="2444">
                  <a:solidFill>
                    <a:srgbClr val="FFFFFF">
                      <a:alpha val="82745"/>
                    </a:srgbClr>
                  </a:solidFill>
                  <a:latin typeface="Codec Pro"/>
                  <a:ea typeface="Codec Pro"/>
                  <a:cs typeface="Codec Pro"/>
                  <a:sym typeface="Codec Pro"/>
                </a:rPr>
                <a:t>: August 1, 2024</a:t>
              </a:r>
            </a:p>
            <a:p>
              <a:pPr algn="ctr">
                <a:lnSpc>
                  <a:spcPts val="3422"/>
                </a:lnSpc>
              </a:pPr>
              <a:r>
                <a:rPr lang="en-US" sz="2444" b="true">
                  <a:solidFill>
                    <a:srgbClr val="FFFFFF">
                      <a:alpha val="82745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Enforcement: Stages through</a:t>
              </a:r>
              <a:r>
                <a:rPr lang="en-US" sz="2444">
                  <a:solidFill>
                    <a:srgbClr val="FFFFFF">
                      <a:alpha val="82745"/>
                    </a:srgbClr>
                  </a:solidFill>
                  <a:latin typeface="Codec Pro"/>
                  <a:ea typeface="Codec Pro"/>
                  <a:cs typeface="Codec Pro"/>
                  <a:sym typeface="Codec Pro"/>
                </a:rPr>
                <a:t> 2025-2026</a:t>
              </a:r>
            </a:p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644236" y="133742"/>
            <a:ext cx="12439672" cy="1612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1"/>
              </a:lnSpc>
              <a:spcBef>
                <a:spcPct val="0"/>
              </a:spcBef>
            </a:pPr>
            <a:r>
              <a:rPr lang="en-US" sz="4893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European Union - AI Act</a:t>
            </a:r>
          </a:p>
          <a:p>
            <a:pPr algn="ctr">
              <a:lnSpc>
                <a:spcPts val="5451"/>
              </a:lnSpc>
              <a:spcBef>
                <a:spcPct val="0"/>
              </a:spcBef>
            </a:pPr>
            <a:r>
              <a:rPr lang="en-US" sz="3893">
                <a:solidFill>
                  <a:srgbClr val="FF7AE6"/>
                </a:solidFill>
                <a:latin typeface="Codec Pro"/>
                <a:ea typeface="Codec Pro"/>
                <a:cs typeface="Codec Pro"/>
                <a:sym typeface="Codec Pro"/>
              </a:rPr>
              <a:t>Risk-Based Regulatory Framework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6158528">
            <a:off x="8782993" y="1277839"/>
            <a:ext cx="1603629" cy="3004458"/>
          </a:xfrm>
          <a:custGeom>
            <a:avLst/>
            <a:gdLst/>
            <a:ahLst/>
            <a:cxnLst/>
            <a:rect r="r" b="b" t="t" l="l"/>
            <a:pathLst>
              <a:path h="3004458" w="1603629">
                <a:moveTo>
                  <a:pt x="0" y="0"/>
                </a:moveTo>
                <a:lnTo>
                  <a:pt x="1603629" y="0"/>
                </a:lnTo>
                <a:lnTo>
                  <a:pt x="1603629" y="3004458"/>
                </a:lnTo>
                <a:lnTo>
                  <a:pt x="0" y="3004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253691" y="6009724"/>
            <a:ext cx="9260417" cy="3953122"/>
            <a:chOff x="0" y="0"/>
            <a:chExt cx="1485423" cy="63410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828" y="0"/>
              <a:ext cx="1481768" cy="634103"/>
            </a:xfrm>
            <a:custGeom>
              <a:avLst/>
              <a:gdLst/>
              <a:ahLst/>
              <a:cxnLst/>
              <a:rect r="r" b="b" t="t" l="l"/>
              <a:pathLst>
                <a:path h="634103" w="1481768">
                  <a:moveTo>
                    <a:pt x="10334" y="0"/>
                  </a:moveTo>
                  <a:lnTo>
                    <a:pt x="1471433" y="0"/>
                  </a:lnTo>
                  <a:cubicBezTo>
                    <a:pt x="1474465" y="0"/>
                    <a:pt x="1477345" y="1332"/>
                    <a:pt x="1479308" y="3642"/>
                  </a:cubicBezTo>
                  <a:cubicBezTo>
                    <a:pt x="1481271" y="5953"/>
                    <a:pt x="1482121" y="9010"/>
                    <a:pt x="1481632" y="12002"/>
                  </a:cubicBezTo>
                  <a:lnTo>
                    <a:pt x="1381841" y="622101"/>
                  </a:lnTo>
                  <a:cubicBezTo>
                    <a:pt x="1380709" y="629022"/>
                    <a:pt x="1374729" y="634103"/>
                    <a:pt x="1367716" y="634103"/>
                  </a:cubicBezTo>
                  <a:lnTo>
                    <a:pt x="114050" y="634103"/>
                  </a:lnTo>
                  <a:cubicBezTo>
                    <a:pt x="107037" y="634103"/>
                    <a:pt x="101058" y="629022"/>
                    <a:pt x="99926" y="622101"/>
                  </a:cubicBezTo>
                  <a:lnTo>
                    <a:pt x="135" y="12002"/>
                  </a:lnTo>
                  <a:cubicBezTo>
                    <a:pt x="-354" y="9010"/>
                    <a:pt x="495" y="5953"/>
                    <a:pt x="2459" y="3642"/>
                  </a:cubicBezTo>
                  <a:cubicBezTo>
                    <a:pt x="4422" y="1332"/>
                    <a:pt x="7301" y="0"/>
                    <a:pt x="10334" y="0"/>
                  </a:cubicBezTo>
                  <a:close/>
                </a:path>
              </a:pathLst>
            </a:custGeom>
            <a:solidFill>
              <a:srgbClr val="627DC2">
                <a:alpha val="75686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27000" y="-133350"/>
              <a:ext cx="1231423" cy="7674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22"/>
                </a:lnSpc>
              </a:pPr>
              <a:r>
                <a:rPr lang="en-US" sz="3444" b="true">
                  <a:solidFill>
                    <a:srgbClr val="FFFFFF">
                      <a:alpha val="75686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High-Risk AI Must Be:</a:t>
              </a:r>
            </a:p>
            <a:p>
              <a:pPr algn="ctr">
                <a:lnSpc>
                  <a:spcPts val="4822"/>
                </a:lnSpc>
              </a:pPr>
            </a:p>
            <a:p>
              <a:pPr algn="l">
                <a:lnSpc>
                  <a:spcPts val="3842"/>
                </a:lnSpc>
              </a:pPr>
              <a:r>
                <a:rPr lang="en-US" sz="2744" b="true">
                  <a:solidFill>
                    <a:srgbClr val="FFFFFF">
                      <a:alpha val="75686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• Safe &amp; Transparent</a:t>
              </a:r>
            </a:p>
            <a:p>
              <a:pPr algn="l">
                <a:lnSpc>
                  <a:spcPts val="3842"/>
                </a:lnSpc>
              </a:pPr>
              <a:r>
                <a:rPr lang="en-US" sz="2744" b="true">
                  <a:solidFill>
                    <a:srgbClr val="FFFFFF">
                      <a:alpha val="75686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• Traceable &amp; Non-discriminatory</a:t>
              </a:r>
            </a:p>
            <a:p>
              <a:pPr algn="l">
                <a:lnSpc>
                  <a:spcPts val="3842"/>
                </a:lnSpc>
              </a:pPr>
              <a:r>
                <a:rPr lang="en-US" sz="2744" b="true">
                  <a:solidFill>
                    <a:srgbClr val="FFFFFF">
                      <a:alpha val="75686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• Environmentally friendly</a:t>
              </a:r>
            </a:p>
            <a:p>
              <a:pPr algn="l">
                <a:lnSpc>
                  <a:spcPts val="3842"/>
                </a:lnSpc>
              </a:pPr>
              <a:r>
                <a:rPr lang="en-US" sz="2744" b="true">
                  <a:solidFill>
                    <a:srgbClr val="FFFFFF">
                      <a:alpha val="75686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• Overseen by humans (not automation)</a:t>
              </a:r>
            </a:p>
            <a:p>
              <a:pPr algn="ctr">
                <a:lnSpc>
                  <a:spcPts val="3842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1514109" y="2436783"/>
            <a:ext cx="5050274" cy="595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1"/>
              </a:lnSpc>
              <a:spcBef>
                <a:spcPct val="0"/>
              </a:spcBef>
            </a:pPr>
            <a:r>
              <a:rPr lang="en-US" b="true" sz="3193" u="sng">
                <a:solidFill>
                  <a:srgbClr val="D4ADC7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Risk Classification System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17406" y="3370868"/>
            <a:ext cx="6727974" cy="2408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1560" indent="-290780" lvl="1">
              <a:lnSpc>
                <a:spcPts val="3771"/>
              </a:lnSpc>
              <a:buFont typeface="Arial"/>
              <a:buChar char="•"/>
            </a:pPr>
            <a:r>
              <a:rPr lang="en-US" b="true" sz="2693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Unacceptable Risk</a:t>
            </a:r>
            <a:r>
              <a:rPr lang="en-US" sz="2693">
                <a:solidFill>
                  <a:srgbClr val="F771CB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693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→ BANNED</a:t>
            </a:r>
          </a:p>
          <a:p>
            <a:pPr algn="l" marL="581560" indent="-290780" lvl="1">
              <a:lnSpc>
                <a:spcPts val="3771"/>
              </a:lnSpc>
              <a:buFont typeface="Arial"/>
              <a:buChar char="•"/>
            </a:pPr>
            <a:r>
              <a:rPr lang="en-US" b="true" sz="2693">
                <a:solidFill>
                  <a:srgbClr val="D0C292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High Risk</a:t>
            </a:r>
            <a:r>
              <a:rPr lang="en-US" sz="2693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→ Strict Requirements</a:t>
            </a:r>
          </a:p>
          <a:p>
            <a:pPr algn="l" marL="581560" indent="-290780" lvl="1">
              <a:lnSpc>
                <a:spcPts val="3771"/>
              </a:lnSpc>
              <a:buFont typeface="Arial"/>
              <a:buChar char="•"/>
            </a:pPr>
            <a:r>
              <a:rPr lang="en-US" sz="2693">
                <a:solidFill>
                  <a:srgbClr val="7F4FC7"/>
                </a:solidFill>
                <a:latin typeface="Codec Pro"/>
                <a:ea typeface="Codec Pro"/>
                <a:cs typeface="Codec Pro"/>
                <a:sym typeface="Codec Pro"/>
              </a:rPr>
              <a:t>Limited Risk</a:t>
            </a:r>
            <a:r>
              <a:rPr lang="en-US" sz="2693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- transparency obligations</a:t>
            </a:r>
          </a:p>
          <a:p>
            <a:pPr algn="l" marL="581560" indent="-290780" lvl="1">
              <a:lnSpc>
                <a:spcPts val="3771"/>
              </a:lnSpc>
              <a:buFont typeface="Arial"/>
              <a:buChar char="•"/>
            </a:pPr>
            <a:r>
              <a:rPr lang="en-US" b="true" sz="2693">
                <a:solidFill>
                  <a:srgbClr val="627DC2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Minimal Risk </a:t>
            </a:r>
            <a:r>
              <a:rPr lang="en-US" sz="2693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→ No Regulation</a:t>
            </a:r>
          </a:p>
        </p:txBody>
      </p:sp>
    </p:spTree>
  </p:cSld>
  <p:clrMapOvr>
    <a:masterClrMapping/>
  </p:clrMapOvr>
  <p:transition spd="slow">
    <p:push dir="l"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1823085" y="1028700"/>
            <a:ext cx="14641830" cy="82296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6746789" y="311231"/>
            <a:ext cx="1198591" cy="1253428"/>
          </a:xfrm>
          <a:custGeom>
            <a:avLst/>
            <a:gdLst/>
            <a:ahLst/>
            <a:cxnLst/>
            <a:rect r="r" b="b" t="t" l="l"/>
            <a:pathLst>
              <a:path h="1253428" w="1198591">
                <a:moveTo>
                  <a:pt x="0" y="0"/>
                </a:moveTo>
                <a:lnTo>
                  <a:pt x="1198591" y="0"/>
                </a:lnTo>
                <a:lnTo>
                  <a:pt x="1198591" y="1253428"/>
                </a:lnTo>
                <a:lnTo>
                  <a:pt x="0" y="12534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570774">
            <a:off x="-2235418" y="4126069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1" y="0"/>
                </a:lnTo>
                <a:lnTo>
                  <a:pt x="732379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7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570774">
            <a:off x="-3661896" y="6709382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73220" y="311231"/>
            <a:ext cx="1372160" cy="1434938"/>
          </a:xfrm>
          <a:custGeom>
            <a:avLst/>
            <a:gdLst/>
            <a:ahLst/>
            <a:cxnLst/>
            <a:rect r="r" b="b" t="t" l="l"/>
            <a:pathLst>
              <a:path h="1434938" w="1372160">
                <a:moveTo>
                  <a:pt x="0" y="0"/>
                </a:moveTo>
                <a:lnTo>
                  <a:pt x="1372160" y="0"/>
                </a:lnTo>
                <a:lnTo>
                  <a:pt x="1372160" y="1434938"/>
                </a:lnTo>
                <a:lnTo>
                  <a:pt x="0" y="1434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89232" y="2971233"/>
            <a:ext cx="3910008" cy="1315060"/>
            <a:chOff x="0" y="0"/>
            <a:chExt cx="1208330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08330" cy="406400"/>
            </a:xfrm>
            <a:custGeom>
              <a:avLst/>
              <a:gdLst/>
              <a:ahLst/>
              <a:cxnLst/>
              <a:rect r="r" b="b" t="t" l="l"/>
              <a:pathLst>
                <a:path h="406400" w="1208330">
                  <a:moveTo>
                    <a:pt x="1005130" y="0"/>
                  </a:moveTo>
                  <a:cubicBezTo>
                    <a:pt x="1117354" y="0"/>
                    <a:pt x="1208330" y="90976"/>
                    <a:pt x="1208330" y="203200"/>
                  </a:cubicBezTo>
                  <a:cubicBezTo>
                    <a:pt x="1208330" y="315424"/>
                    <a:pt x="1117354" y="406400"/>
                    <a:pt x="100513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0"/>
              <a:ext cx="1208330" cy="501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238279" y="1994323"/>
            <a:ext cx="3125084" cy="1440360"/>
          </a:xfrm>
          <a:custGeom>
            <a:avLst/>
            <a:gdLst/>
            <a:ahLst/>
            <a:cxnLst/>
            <a:rect r="r" b="b" t="t" l="l"/>
            <a:pathLst>
              <a:path h="1440360" w="3125084">
                <a:moveTo>
                  <a:pt x="0" y="0"/>
                </a:moveTo>
                <a:lnTo>
                  <a:pt x="3125085" y="0"/>
                </a:lnTo>
                <a:lnTo>
                  <a:pt x="3125085" y="1440360"/>
                </a:lnTo>
                <a:lnTo>
                  <a:pt x="0" y="14403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5855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238279" y="4286294"/>
            <a:ext cx="3217626" cy="1376885"/>
          </a:xfrm>
          <a:custGeom>
            <a:avLst/>
            <a:gdLst/>
            <a:ahLst/>
            <a:cxnLst/>
            <a:rect r="r" b="b" t="t" l="l"/>
            <a:pathLst>
              <a:path h="1376885" w="3217626">
                <a:moveTo>
                  <a:pt x="0" y="0"/>
                </a:moveTo>
                <a:lnTo>
                  <a:pt x="3217626" y="0"/>
                </a:lnTo>
                <a:lnTo>
                  <a:pt x="3217626" y="1376885"/>
                </a:lnTo>
                <a:lnTo>
                  <a:pt x="0" y="13768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3242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091564" y="2865357"/>
            <a:ext cx="4449405" cy="4376358"/>
            <a:chOff x="0" y="0"/>
            <a:chExt cx="1171860" cy="11526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71860" cy="1152621"/>
            </a:xfrm>
            <a:custGeom>
              <a:avLst/>
              <a:gdLst/>
              <a:ahLst/>
              <a:cxnLst/>
              <a:rect r="r" b="b" t="t" l="l"/>
              <a:pathLst>
                <a:path h="1152621" w="1171860">
                  <a:moveTo>
                    <a:pt x="585930" y="0"/>
                  </a:moveTo>
                  <a:lnTo>
                    <a:pt x="1171860" y="203200"/>
                  </a:lnTo>
                  <a:lnTo>
                    <a:pt x="1171860" y="949421"/>
                  </a:lnTo>
                  <a:lnTo>
                    <a:pt x="585930" y="1152621"/>
                  </a:lnTo>
                  <a:lnTo>
                    <a:pt x="0" y="949421"/>
                  </a:lnTo>
                  <a:lnTo>
                    <a:pt x="0" y="203200"/>
                  </a:lnTo>
                  <a:lnTo>
                    <a:pt x="585930" y="0"/>
                  </a:lnTo>
                  <a:close/>
                </a:path>
              </a:pathLst>
            </a:custGeom>
            <a:solidFill>
              <a:srgbClr val="D4ADC7">
                <a:alpha val="89804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4925"/>
              <a:ext cx="1171860" cy="9779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82"/>
                </a:lnSpc>
              </a:pPr>
              <a:r>
                <a:rPr lang="en-US" sz="2844" b="true">
                  <a:solidFill>
                    <a:srgbClr val="FFFFFF">
                      <a:alpha val="89804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Key Challenge: </a:t>
              </a:r>
            </a:p>
            <a:p>
              <a:pPr algn="ctr">
                <a:lnSpc>
                  <a:spcPts val="3982"/>
                </a:lnSpc>
              </a:pPr>
              <a:r>
                <a:rPr lang="en-US" b="true" sz="2844">
                  <a:solidFill>
                    <a:srgbClr val="FFFFFF">
                      <a:alpha val="89804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No single federal framework - patchwork of state laws creates complexity for businesses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644236" y="133742"/>
            <a:ext cx="12439672" cy="2479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1"/>
              </a:lnSpc>
              <a:spcBef>
                <a:spcPct val="0"/>
              </a:spcBef>
            </a:pPr>
            <a:r>
              <a:rPr lang="en-US" sz="4893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United St</a:t>
            </a:r>
            <a:r>
              <a:rPr lang="en-US" sz="4893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ates</a:t>
            </a:r>
          </a:p>
          <a:p>
            <a:pPr algn="ctr">
              <a:lnSpc>
                <a:spcPts val="6851"/>
              </a:lnSpc>
              <a:spcBef>
                <a:spcPct val="0"/>
              </a:spcBef>
            </a:pPr>
            <a:r>
              <a:rPr lang="en-US" sz="4893">
                <a:solidFill>
                  <a:srgbClr val="FF7AE6"/>
                </a:solidFill>
                <a:latin typeface="Codec Pro"/>
                <a:ea typeface="Codec Pro"/>
                <a:cs typeface="Codec Pro"/>
                <a:sym typeface="Codec Pro"/>
              </a:rPr>
              <a:t>State-Level Patchwork Approach</a:t>
            </a:r>
          </a:p>
          <a:p>
            <a:pPr algn="ctr">
              <a:lnSpc>
                <a:spcPts val="5451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200409" y="3348958"/>
            <a:ext cx="2887653" cy="473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1"/>
              </a:lnSpc>
              <a:spcBef>
                <a:spcPct val="0"/>
              </a:spcBef>
            </a:pPr>
            <a:r>
              <a:rPr lang="en-US" b="true" sz="2551">
                <a:solidFill>
                  <a:srgbClr val="DD2B2A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Legislative Activity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00409" y="6358504"/>
            <a:ext cx="9353702" cy="368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1"/>
              </a:lnSpc>
              <a:spcBef>
                <a:spcPct val="0"/>
              </a:spcBef>
            </a:pPr>
            <a:r>
              <a:rPr lang="en-US" b="true" sz="4293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Colorado AI Act (May 2024)</a:t>
            </a:r>
          </a:p>
          <a:p>
            <a:pPr algn="ctr">
              <a:lnSpc>
                <a:spcPts val="4471"/>
              </a:lnSpc>
              <a:spcBef>
                <a:spcPct val="0"/>
              </a:spcBef>
            </a:pPr>
            <a:r>
              <a:rPr lang="en-US" b="true" sz="3193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First comprehensive US state AI legislation</a:t>
            </a:r>
          </a:p>
          <a:p>
            <a:pPr algn="l">
              <a:lnSpc>
                <a:spcPts val="4471"/>
              </a:lnSpc>
            </a:pPr>
          </a:p>
          <a:p>
            <a:pPr algn="l">
              <a:lnSpc>
                <a:spcPts val="4611"/>
              </a:lnSpc>
            </a:pPr>
            <a:r>
              <a:rPr lang="en-US" b="true" sz="3293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• Rules for developers and deployers</a:t>
            </a:r>
          </a:p>
          <a:p>
            <a:pPr algn="l">
              <a:lnSpc>
                <a:spcPts val="4611"/>
              </a:lnSpc>
            </a:pPr>
            <a:r>
              <a:rPr lang="en-US" b="true" sz="3293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• Focus on algorithmic discrimination</a:t>
            </a:r>
          </a:p>
          <a:p>
            <a:pPr algn="l">
              <a:lnSpc>
                <a:spcPts val="4611"/>
              </a:lnSpc>
            </a:pPr>
            <a:r>
              <a:rPr lang="en-US" b="true" sz="3293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• High-risk system requirements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73220" y="311231"/>
            <a:ext cx="1372160" cy="1434938"/>
          </a:xfrm>
          <a:custGeom>
            <a:avLst/>
            <a:gdLst/>
            <a:ahLst/>
            <a:cxnLst/>
            <a:rect r="r" b="b" t="t" l="l"/>
            <a:pathLst>
              <a:path h="1434938" w="1372160">
                <a:moveTo>
                  <a:pt x="0" y="0"/>
                </a:moveTo>
                <a:lnTo>
                  <a:pt x="1372160" y="0"/>
                </a:lnTo>
                <a:lnTo>
                  <a:pt x="1372160" y="1434938"/>
                </a:lnTo>
                <a:lnTo>
                  <a:pt x="0" y="143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570774">
            <a:off x="-3661896" y="6709382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08275" y="2844480"/>
            <a:ext cx="9641384" cy="4854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86"/>
              </a:lnSpc>
              <a:spcBef>
                <a:spcPct val="0"/>
              </a:spcBef>
            </a:pPr>
            <a:r>
              <a:rPr lang="en-US" b="true" sz="4847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Four Active AI Legislations</a:t>
            </a:r>
          </a:p>
          <a:p>
            <a:pPr algn="l">
              <a:lnSpc>
                <a:spcPts val="6226"/>
              </a:lnSpc>
              <a:spcBef>
                <a:spcPct val="0"/>
              </a:spcBef>
            </a:pPr>
          </a:p>
          <a:p>
            <a:pPr algn="l">
              <a:lnSpc>
                <a:spcPts val="6226"/>
              </a:lnSpc>
              <a:spcBef>
                <a:spcPct val="0"/>
              </a:spcBef>
            </a:pPr>
            <a:r>
              <a:rPr lang="en-US" sz="4447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1. Interim Measures on Generative AI</a:t>
            </a:r>
          </a:p>
          <a:p>
            <a:pPr algn="l">
              <a:lnSpc>
                <a:spcPts val="6226"/>
              </a:lnSpc>
              <a:spcBef>
                <a:spcPct val="0"/>
              </a:spcBef>
            </a:pPr>
            <a:r>
              <a:rPr lang="en-US" sz="4447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2. Deep Synthesis Regulations</a:t>
            </a:r>
          </a:p>
          <a:p>
            <a:pPr algn="l">
              <a:lnSpc>
                <a:spcPts val="6226"/>
              </a:lnSpc>
              <a:spcBef>
                <a:spcPct val="0"/>
              </a:spcBef>
            </a:pPr>
            <a:r>
              <a:rPr lang="en-US" sz="4447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3. Algorithmic Recommendations</a:t>
            </a:r>
          </a:p>
          <a:p>
            <a:pPr algn="l">
              <a:lnSpc>
                <a:spcPts val="6226"/>
              </a:lnSpc>
              <a:spcBef>
                <a:spcPct val="0"/>
              </a:spcBef>
            </a:pPr>
            <a:r>
              <a:rPr lang="en-US" sz="4447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4. Ethical Measures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183986" y="2466916"/>
            <a:ext cx="6761394" cy="6521175"/>
            <a:chOff x="0" y="0"/>
            <a:chExt cx="1363409" cy="13149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62" y="0"/>
              <a:ext cx="1360885" cy="1314969"/>
            </a:xfrm>
            <a:custGeom>
              <a:avLst/>
              <a:gdLst/>
              <a:ahLst/>
              <a:cxnLst/>
              <a:rect r="r" b="b" t="t" l="l"/>
              <a:pathLst>
                <a:path h="1314969" w="1360885">
                  <a:moveTo>
                    <a:pt x="15394" y="0"/>
                  </a:moveTo>
                  <a:lnTo>
                    <a:pt x="1345490" y="0"/>
                  </a:lnTo>
                  <a:cubicBezTo>
                    <a:pt x="1349783" y="0"/>
                    <a:pt x="1353882" y="1793"/>
                    <a:pt x="1356796" y="4946"/>
                  </a:cubicBezTo>
                  <a:cubicBezTo>
                    <a:pt x="1359709" y="8098"/>
                    <a:pt x="1361175" y="12325"/>
                    <a:pt x="1360837" y="16605"/>
                  </a:cubicBezTo>
                  <a:lnTo>
                    <a:pt x="1259739" y="1298364"/>
                  </a:lnTo>
                  <a:cubicBezTo>
                    <a:pt x="1259000" y="1307739"/>
                    <a:pt x="1251177" y="1314969"/>
                    <a:pt x="1241773" y="1314969"/>
                  </a:cubicBezTo>
                  <a:lnTo>
                    <a:pt x="119111" y="1314969"/>
                  </a:lnTo>
                  <a:cubicBezTo>
                    <a:pt x="109707" y="1314969"/>
                    <a:pt x="101884" y="1307739"/>
                    <a:pt x="101145" y="1298364"/>
                  </a:cubicBezTo>
                  <a:lnTo>
                    <a:pt x="48" y="16605"/>
                  </a:lnTo>
                  <a:cubicBezTo>
                    <a:pt x="-290" y="12325"/>
                    <a:pt x="1175" y="8098"/>
                    <a:pt x="4089" y="4946"/>
                  </a:cubicBezTo>
                  <a:cubicBezTo>
                    <a:pt x="7003" y="1793"/>
                    <a:pt x="11101" y="0"/>
                    <a:pt x="15394" y="0"/>
                  </a:cubicBezTo>
                  <a:close/>
                </a:path>
              </a:pathLst>
            </a:custGeom>
            <a:solidFill>
              <a:srgbClr val="D4ADC7">
                <a:alpha val="8274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-123825"/>
              <a:ext cx="1109409" cy="14387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02"/>
                </a:lnSpc>
              </a:pPr>
              <a:r>
                <a:rPr lang="en-US" sz="3644" b="true">
                  <a:solidFill>
                    <a:srgbClr val="FFFFFF">
                      <a:alpha val="82745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Key Requirements</a:t>
              </a:r>
            </a:p>
            <a:p>
              <a:pPr algn="l">
                <a:lnSpc>
                  <a:spcPts val="4122"/>
                </a:lnSpc>
              </a:pPr>
            </a:p>
            <a:p>
              <a:pPr algn="l">
                <a:lnSpc>
                  <a:spcPts val="4122"/>
                </a:lnSpc>
              </a:pPr>
              <a:r>
                <a:rPr lang="en-US" sz="2944" b="true">
                  <a:solidFill>
                    <a:srgbClr val="FFFFFF">
                      <a:alpha val="82745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• Transparency: </a:t>
              </a:r>
              <a:r>
                <a:rPr lang="en-US" sz="2944">
                  <a:solidFill>
                    <a:srgbClr val="FFFFFF">
                      <a:alpha val="82745"/>
                    </a:srgbClr>
                  </a:solidFill>
                  <a:latin typeface="Codec Pro"/>
                  <a:ea typeface="Codec Pro"/>
                  <a:cs typeface="Codec Pro"/>
                  <a:sym typeface="Codec Pro"/>
                </a:rPr>
                <a:t>Label AI-generated content</a:t>
              </a:r>
            </a:p>
            <a:p>
              <a:pPr algn="l">
                <a:lnSpc>
                  <a:spcPts val="4122"/>
                </a:lnSpc>
              </a:pPr>
              <a:r>
                <a:rPr lang="en-US" sz="2944" b="true">
                  <a:solidFill>
                    <a:srgbClr val="FFFFFF">
                      <a:alpha val="82745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• User Control: </a:t>
              </a:r>
              <a:r>
                <a:rPr lang="en-US" sz="2944">
                  <a:solidFill>
                    <a:srgbClr val="FFFFFF">
                      <a:alpha val="82745"/>
                    </a:srgbClr>
                  </a:solidFill>
                  <a:latin typeface="Codec Pro"/>
                  <a:ea typeface="Codec Pro"/>
                  <a:cs typeface="Codec Pro"/>
                  <a:sym typeface="Codec Pro"/>
                </a:rPr>
                <a:t>Opt-out of algorithmic recommendations</a:t>
              </a:r>
            </a:p>
            <a:p>
              <a:pPr algn="l">
                <a:lnSpc>
                  <a:spcPts val="4122"/>
                </a:lnSpc>
              </a:pPr>
              <a:r>
                <a:rPr lang="en-US" sz="2944" b="true">
                  <a:solidFill>
                    <a:srgbClr val="FFFFFF">
                      <a:alpha val="82745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• Security: </a:t>
              </a:r>
              <a:r>
                <a:rPr lang="en-US" sz="2944">
                  <a:solidFill>
                    <a:srgbClr val="FFFFFF">
                      <a:alpha val="82745"/>
                    </a:srgbClr>
                  </a:solidFill>
                  <a:latin typeface="Codec Pro"/>
                  <a:ea typeface="Codec Pro"/>
                  <a:cs typeface="Codec Pro"/>
                  <a:sym typeface="Codec Pro"/>
                </a:rPr>
                <a:t>Strict data and security standards</a:t>
              </a:r>
            </a:p>
            <a:p>
              <a:pPr algn="l">
                <a:lnSpc>
                  <a:spcPts val="4122"/>
                </a:lnSpc>
              </a:pPr>
              <a:r>
                <a:rPr lang="en-US" sz="2944" b="true">
                  <a:solidFill>
                    <a:srgbClr val="FFFFFF">
                      <a:alpha val="82745"/>
                    </a:srgbClr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• State Oversight: </a:t>
              </a:r>
              <a:r>
                <a:rPr lang="en-US" sz="2944">
                  <a:solidFill>
                    <a:srgbClr val="FFFFFF">
                      <a:alpha val="82745"/>
                    </a:srgbClr>
                  </a:solidFill>
                  <a:latin typeface="Codec Pro"/>
                  <a:ea typeface="Codec Pro"/>
                  <a:cs typeface="Codec Pro"/>
                  <a:sym typeface="Codec Pro"/>
                </a:rPr>
                <a:t>Centralized government control</a:t>
              </a:r>
            </a:p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876300"/>
            <a:ext cx="5243512" cy="1416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11"/>
              </a:lnSpc>
              <a:spcBef>
                <a:spcPct val="0"/>
              </a:spcBef>
            </a:pPr>
            <a:r>
              <a:rPr lang="en-US" b="true" sz="4293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China</a:t>
            </a:r>
          </a:p>
          <a:p>
            <a:pPr algn="l">
              <a:lnSpc>
                <a:spcPts val="4751"/>
              </a:lnSpc>
              <a:spcBef>
                <a:spcPct val="0"/>
              </a:spcBef>
            </a:pPr>
            <a:r>
              <a:rPr lang="en-US" b="true" sz="3393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Centralized State Control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73220" y="311231"/>
            <a:ext cx="1372160" cy="1434938"/>
          </a:xfrm>
          <a:custGeom>
            <a:avLst/>
            <a:gdLst/>
            <a:ahLst/>
            <a:cxnLst/>
            <a:rect r="r" b="b" t="t" l="l"/>
            <a:pathLst>
              <a:path h="1434938" w="1372160">
                <a:moveTo>
                  <a:pt x="0" y="0"/>
                </a:moveTo>
                <a:lnTo>
                  <a:pt x="1372160" y="0"/>
                </a:lnTo>
                <a:lnTo>
                  <a:pt x="1372160" y="1434938"/>
                </a:lnTo>
                <a:lnTo>
                  <a:pt x="0" y="143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570774">
            <a:off x="-3661896" y="6709382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499775"/>
            <a:ext cx="12921757" cy="2208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1"/>
              </a:lnSpc>
            </a:pPr>
            <a:r>
              <a:rPr lang="en-US" sz="4593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Around the world</a:t>
            </a:r>
          </a:p>
          <a:p>
            <a:pPr algn="l">
              <a:lnSpc>
                <a:spcPts val="6431"/>
              </a:lnSpc>
              <a:spcBef>
                <a:spcPct val="0"/>
              </a:spcBef>
            </a:pPr>
            <a:r>
              <a:rPr lang="en-US" b="true" sz="4593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Diverse Regulatory Approaches</a:t>
            </a:r>
          </a:p>
          <a:p>
            <a:pPr algn="l">
              <a:lnSpc>
                <a:spcPts val="4191"/>
              </a:lnSpc>
              <a:spcBef>
                <a:spcPct val="0"/>
              </a:spcBef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2777572" y="2526443"/>
            <a:ext cx="12732856" cy="2414168"/>
            <a:chOff x="0" y="0"/>
            <a:chExt cx="4156407" cy="78806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56407" cy="788061"/>
            </a:xfrm>
            <a:custGeom>
              <a:avLst/>
              <a:gdLst/>
              <a:ahLst/>
              <a:cxnLst/>
              <a:rect r="r" b="b" t="t" l="l"/>
              <a:pathLst>
                <a:path h="788061" w="4156407">
                  <a:moveTo>
                    <a:pt x="31009" y="0"/>
                  </a:moveTo>
                  <a:lnTo>
                    <a:pt x="4125397" y="0"/>
                  </a:lnTo>
                  <a:cubicBezTo>
                    <a:pt x="4133622" y="0"/>
                    <a:pt x="4141509" y="3267"/>
                    <a:pt x="4147324" y="9082"/>
                  </a:cubicBezTo>
                  <a:cubicBezTo>
                    <a:pt x="4153140" y="14898"/>
                    <a:pt x="4156407" y="22785"/>
                    <a:pt x="4156407" y="31009"/>
                  </a:cubicBezTo>
                  <a:lnTo>
                    <a:pt x="4156407" y="757051"/>
                  </a:lnTo>
                  <a:cubicBezTo>
                    <a:pt x="4156407" y="774177"/>
                    <a:pt x="4142524" y="788061"/>
                    <a:pt x="4125397" y="788061"/>
                  </a:cubicBezTo>
                  <a:lnTo>
                    <a:pt x="31009" y="788061"/>
                  </a:lnTo>
                  <a:cubicBezTo>
                    <a:pt x="22785" y="788061"/>
                    <a:pt x="14898" y="784794"/>
                    <a:pt x="9082" y="778978"/>
                  </a:cubicBezTo>
                  <a:cubicBezTo>
                    <a:pt x="3267" y="773163"/>
                    <a:pt x="0" y="765275"/>
                    <a:pt x="0" y="757051"/>
                  </a:cubicBezTo>
                  <a:lnTo>
                    <a:pt x="0" y="31009"/>
                  </a:lnTo>
                  <a:cubicBezTo>
                    <a:pt x="0" y="13883"/>
                    <a:pt x="13883" y="0"/>
                    <a:pt x="310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4156407" cy="883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777572" y="5244362"/>
            <a:ext cx="12732856" cy="1774634"/>
            <a:chOff x="0" y="0"/>
            <a:chExt cx="4156407" cy="57929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56407" cy="579297"/>
            </a:xfrm>
            <a:custGeom>
              <a:avLst/>
              <a:gdLst/>
              <a:ahLst/>
              <a:cxnLst/>
              <a:rect r="r" b="b" t="t" l="l"/>
              <a:pathLst>
                <a:path h="579297" w="4156407">
                  <a:moveTo>
                    <a:pt x="31009" y="0"/>
                  </a:moveTo>
                  <a:lnTo>
                    <a:pt x="4125397" y="0"/>
                  </a:lnTo>
                  <a:cubicBezTo>
                    <a:pt x="4133622" y="0"/>
                    <a:pt x="4141509" y="3267"/>
                    <a:pt x="4147324" y="9082"/>
                  </a:cubicBezTo>
                  <a:cubicBezTo>
                    <a:pt x="4153140" y="14898"/>
                    <a:pt x="4156407" y="22785"/>
                    <a:pt x="4156407" y="31009"/>
                  </a:cubicBezTo>
                  <a:lnTo>
                    <a:pt x="4156407" y="548287"/>
                  </a:lnTo>
                  <a:cubicBezTo>
                    <a:pt x="4156407" y="565413"/>
                    <a:pt x="4142524" y="579297"/>
                    <a:pt x="4125397" y="579297"/>
                  </a:cubicBezTo>
                  <a:lnTo>
                    <a:pt x="31009" y="579297"/>
                  </a:lnTo>
                  <a:cubicBezTo>
                    <a:pt x="13883" y="579297"/>
                    <a:pt x="0" y="565413"/>
                    <a:pt x="0" y="548287"/>
                  </a:cubicBezTo>
                  <a:lnTo>
                    <a:pt x="0" y="31009"/>
                  </a:lnTo>
                  <a:cubicBezTo>
                    <a:pt x="0" y="13883"/>
                    <a:pt x="13883" y="0"/>
                    <a:pt x="310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4156407" cy="6745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012674" y="5438089"/>
            <a:ext cx="12262653" cy="1345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1"/>
              </a:lnSpc>
            </a:pPr>
            <a:r>
              <a:rPr lang="en-US" sz="2686" b="true">
                <a:solidFill>
                  <a:srgbClr val="EC59D3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ASEAN - Guide to AI Governance and Ethics 2024</a:t>
            </a:r>
          </a:p>
          <a:p>
            <a:pPr algn="ctr">
              <a:lnSpc>
                <a:spcPts val="3341"/>
              </a:lnSpc>
              <a:spcBef>
                <a:spcPct val="0"/>
              </a:spcBef>
            </a:pPr>
            <a:r>
              <a:rPr lang="en-US" sz="2386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Non-binding and consensus-driven guidelines for governments and organisations to ensure AI businesses and users comply with existing national laws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12674" y="7371421"/>
            <a:ext cx="12262653" cy="2183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1"/>
              </a:lnSpc>
            </a:pPr>
            <a:r>
              <a:rPr lang="en-US" sz="2686" b="true">
                <a:solidFill>
                  <a:srgbClr val="EC59D3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South Korea - AI Basic Act to be enforced in 2026</a:t>
            </a:r>
          </a:p>
          <a:p>
            <a:pPr algn="ctr">
              <a:lnSpc>
                <a:spcPts val="3341"/>
              </a:lnSpc>
            </a:pPr>
            <a:r>
              <a:rPr lang="en-US" sz="2386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The second comprehensive legislative framework in the world, focuses on national AI governance and mandates transparency obligations. </a:t>
            </a:r>
          </a:p>
          <a:p>
            <a:pPr algn="ctr">
              <a:lnSpc>
                <a:spcPts val="3341"/>
              </a:lnSpc>
              <a:spcBef>
                <a:spcPct val="0"/>
              </a:spcBef>
            </a:pPr>
            <a:r>
              <a:rPr lang="en-US" sz="2386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High-impact AI must implement risk management procedures and impact assessment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2777572" y="7323796"/>
            <a:ext cx="12732856" cy="2464618"/>
            <a:chOff x="0" y="0"/>
            <a:chExt cx="4156407" cy="80452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56407" cy="804529"/>
            </a:xfrm>
            <a:custGeom>
              <a:avLst/>
              <a:gdLst/>
              <a:ahLst/>
              <a:cxnLst/>
              <a:rect r="r" b="b" t="t" l="l"/>
              <a:pathLst>
                <a:path h="804529" w="4156407">
                  <a:moveTo>
                    <a:pt x="31009" y="0"/>
                  </a:moveTo>
                  <a:lnTo>
                    <a:pt x="4125397" y="0"/>
                  </a:lnTo>
                  <a:cubicBezTo>
                    <a:pt x="4133622" y="0"/>
                    <a:pt x="4141509" y="3267"/>
                    <a:pt x="4147324" y="9082"/>
                  </a:cubicBezTo>
                  <a:cubicBezTo>
                    <a:pt x="4153140" y="14898"/>
                    <a:pt x="4156407" y="22785"/>
                    <a:pt x="4156407" y="31009"/>
                  </a:cubicBezTo>
                  <a:lnTo>
                    <a:pt x="4156407" y="773520"/>
                  </a:lnTo>
                  <a:cubicBezTo>
                    <a:pt x="4156407" y="790646"/>
                    <a:pt x="4142524" y="804529"/>
                    <a:pt x="4125397" y="804529"/>
                  </a:cubicBezTo>
                  <a:lnTo>
                    <a:pt x="31009" y="804529"/>
                  </a:lnTo>
                  <a:cubicBezTo>
                    <a:pt x="13883" y="804529"/>
                    <a:pt x="0" y="790646"/>
                    <a:pt x="0" y="773520"/>
                  </a:cubicBezTo>
                  <a:lnTo>
                    <a:pt x="0" y="31009"/>
                  </a:lnTo>
                  <a:cubicBezTo>
                    <a:pt x="0" y="13883"/>
                    <a:pt x="13883" y="0"/>
                    <a:pt x="310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4156407" cy="8997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3012674" y="2613217"/>
            <a:ext cx="12262653" cy="2183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1"/>
              </a:lnSpc>
            </a:pPr>
            <a:r>
              <a:rPr lang="en-US" sz="2686" b="true">
                <a:solidFill>
                  <a:srgbClr val="EC59D3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Colombia</a:t>
            </a:r>
          </a:p>
          <a:p>
            <a:pPr algn="ctr">
              <a:lnSpc>
                <a:spcPts val="3341"/>
              </a:lnSpc>
            </a:pPr>
            <a:r>
              <a:rPr lang="en-US" sz="2386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First country to adopt </a:t>
            </a:r>
            <a:r>
              <a:rPr lang="en-US" sz="2386">
                <a:solidFill>
                  <a:srgbClr val="EC59D3"/>
                </a:solidFill>
                <a:latin typeface="Codec Pro"/>
                <a:ea typeface="Codec Pro"/>
                <a:cs typeface="Codec Pro"/>
                <a:sym typeface="Codec Pro"/>
              </a:rPr>
              <a:t>UNESCO’s Guidelines for AI Use in Judicial Systems</a:t>
            </a:r>
            <a:r>
              <a:rPr lang="en-US" sz="2386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, a framework designed to help judiciaries integrate AI while safeguarding ethics and human rights</a:t>
            </a:r>
          </a:p>
          <a:p>
            <a:pPr algn="ctr">
              <a:lnSpc>
                <a:spcPts val="3341"/>
              </a:lnSpc>
              <a:spcBef>
                <a:spcPct val="0"/>
              </a:spcBef>
            </a:pPr>
            <a:r>
              <a:rPr lang="en-US" sz="2386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No comprehensive AI laws or regulations yet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570774">
            <a:off x="-4218948" y="-6082499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59779" y="556197"/>
            <a:ext cx="13222253" cy="1909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074"/>
              </a:lnSpc>
            </a:pPr>
            <a:r>
              <a:rPr lang="en-US" sz="6611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The </a:t>
            </a:r>
            <a:r>
              <a:rPr lang="en-US" sz="6611" b="true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Future </a:t>
            </a:r>
            <a:r>
              <a:rPr lang="en-US" sz="6611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(Next 5-10 Years)</a:t>
            </a:r>
          </a:p>
          <a:p>
            <a:pPr algn="r">
              <a:lnSpc>
                <a:spcPts val="7074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2017687" y="2027220"/>
            <a:ext cx="5163943" cy="1900086"/>
            <a:chOff x="0" y="0"/>
            <a:chExt cx="1685674" cy="6202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85674" cy="620248"/>
            </a:xfrm>
            <a:custGeom>
              <a:avLst/>
              <a:gdLst/>
              <a:ahLst/>
              <a:cxnLst/>
              <a:rect r="r" b="b" t="t" l="l"/>
              <a:pathLst>
                <a:path h="620248" w="1685674">
                  <a:moveTo>
                    <a:pt x="76461" y="0"/>
                  </a:moveTo>
                  <a:lnTo>
                    <a:pt x="1609214" y="0"/>
                  </a:lnTo>
                  <a:cubicBezTo>
                    <a:pt x="1629492" y="0"/>
                    <a:pt x="1648940" y="8056"/>
                    <a:pt x="1663279" y="22395"/>
                  </a:cubicBezTo>
                  <a:cubicBezTo>
                    <a:pt x="1677619" y="36734"/>
                    <a:pt x="1685674" y="56182"/>
                    <a:pt x="1685674" y="76461"/>
                  </a:cubicBezTo>
                  <a:lnTo>
                    <a:pt x="1685674" y="543788"/>
                  </a:lnTo>
                  <a:cubicBezTo>
                    <a:pt x="1685674" y="586016"/>
                    <a:pt x="1651442" y="620248"/>
                    <a:pt x="1609214" y="620248"/>
                  </a:cubicBezTo>
                  <a:lnTo>
                    <a:pt x="76461" y="620248"/>
                  </a:lnTo>
                  <a:cubicBezTo>
                    <a:pt x="56182" y="620248"/>
                    <a:pt x="36734" y="612192"/>
                    <a:pt x="22395" y="597853"/>
                  </a:cubicBezTo>
                  <a:cubicBezTo>
                    <a:pt x="8056" y="583514"/>
                    <a:pt x="0" y="564066"/>
                    <a:pt x="0" y="543788"/>
                  </a:cubicBezTo>
                  <a:lnTo>
                    <a:pt x="0" y="76461"/>
                  </a:lnTo>
                  <a:cubicBezTo>
                    <a:pt x="0" y="34233"/>
                    <a:pt x="34233" y="0"/>
                    <a:pt x="76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0"/>
              <a:ext cx="1685674" cy="715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35748" y="2027220"/>
            <a:ext cx="5163943" cy="1900086"/>
            <a:chOff x="0" y="0"/>
            <a:chExt cx="1685674" cy="62024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85674" cy="620248"/>
            </a:xfrm>
            <a:custGeom>
              <a:avLst/>
              <a:gdLst/>
              <a:ahLst/>
              <a:cxnLst/>
              <a:rect r="r" b="b" t="t" l="l"/>
              <a:pathLst>
                <a:path h="620248" w="1685674">
                  <a:moveTo>
                    <a:pt x="76461" y="0"/>
                  </a:moveTo>
                  <a:lnTo>
                    <a:pt x="1609214" y="0"/>
                  </a:lnTo>
                  <a:cubicBezTo>
                    <a:pt x="1629492" y="0"/>
                    <a:pt x="1648940" y="8056"/>
                    <a:pt x="1663279" y="22395"/>
                  </a:cubicBezTo>
                  <a:cubicBezTo>
                    <a:pt x="1677619" y="36734"/>
                    <a:pt x="1685674" y="56182"/>
                    <a:pt x="1685674" y="76461"/>
                  </a:cubicBezTo>
                  <a:lnTo>
                    <a:pt x="1685674" y="543788"/>
                  </a:lnTo>
                  <a:cubicBezTo>
                    <a:pt x="1685674" y="586016"/>
                    <a:pt x="1651442" y="620248"/>
                    <a:pt x="1609214" y="620248"/>
                  </a:cubicBezTo>
                  <a:lnTo>
                    <a:pt x="76461" y="620248"/>
                  </a:lnTo>
                  <a:cubicBezTo>
                    <a:pt x="56182" y="620248"/>
                    <a:pt x="36734" y="612192"/>
                    <a:pt x="22395" y="597853"/>
                  </a:cubicBezTo>
                  <a:cubicBezTo>
                    <a:pt x="8056" y="583514"/>
                    <a:pt x="0" y="564066"/>
                    <a:pt x="0" y="543788"/>
                  </a:cubicBezTo>
                  <a:lnTo>
                    <a:pt x="0" y="76461"/>
                  </a:lnTo>
                  <a:cubicBezTo>
                    <a:pt x="0" y="34233"/>
                    <a:pt x="34233" y="0"/>
                    <a:pt x="76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95250"/>
              <a:ext cx="1685674" cy="715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8231991" y="2621996"/>
            <a:ext cx="890839" cy="771904"/>
          </a:xfrm>
          <a:custGeom>
            <a:avLst/>
            <a:gdLst/>
            <a:ahLst/>
            <a:cxnLst/>
            <a:rect r="r" b="b" t="t" l="l"/>
            <a:pathLst>
              <a:path h="771904" w="890839">
                <a:moveTo>
                  <a:pt x="0" y="0"/>
                </a:moveTo>
                <a:lnTo>
                  <a:pt x="890839" y="0"/>
                </a:lnTo>
                <a:lnTo>
                  <a:pt x="890839" y="771905"/>
                </a:lnTo>
                <a:lnTo>
                  <a:pt x="0" y="7719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0344" r="0" b="-10344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017687" y="4690539"/>
            <a:ext cx="5163943" cy="1900086"/>
            <a:chOff x="0" y="0"/>
            <a:chExt cx="1685674" cy="62024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85674" cy="620248"/>
            </a:xfrm>
            <a:custGeom>
              <a:avLst/>
              <a:gdLst/>
              <a:ahLst/>
              <a:cxnLst/>
              <a:rect r="r" b="b" t="t" l="l"/>
              <a:pathLst>
                <a:path h="620248" w="1685674">
                  <a:moveTo>
                    <a:pt x="76461" y="0"/>
                  </a:moveTo>
                  <a:lnTo>
                    <a:pt x="1609214" y="0"/>
                  </a:lnTo>
                  <a:cubicBezTo>
                    <a:pt x="1629492" y="0"/>
                    <a:pt x="1648940" y="8056"/>
                    <a:pt x="1663279" y="22395"/>
                  </a:cubicBezTo>
                  <a:cubicBezTo>
                    <a:pt x="1677619" y="36734"/>
                    <a:pt x="1685674" y="56182"/>
                    <a:pt x="1685674" y="76461"/>
                  </a:cubicBezTo>
                  <a:lnTo>
                    <a:pt x="1685674" y="543788"/>
                  </a:lnTo>
                  <a:cubicBezTo>
                    <a:pt x="1685674" y="586016"/>
                    <a:pt x="1651442" y="620248"/>
                    <a:pt x="1609214" y="620248"/>
                  </a:cubicBezTo>
                  <a:lnTo>
                    <a:pt x="76461" y="620248"/>
                  </a:lnTo>
                  <a:cubicBezTo>
                    <a:pt x="56182" y="620248"/>
                    <a:pt x="36734" y="612192"/>
                    <a:pt x="22395" y="597853"/>
                  </a:cubicBezTo>
                  <a:cubicBezTo>
                    <a:pt x="8056" y="583514"/>
                    <a:pt x="0" y="564066"/>
                    <a:pt x="0" y="543788"/>
                  </a:cubicBezTo>
                  <a:lnTo>
                    <a:pt x="0" y="76461"/>
                  </a:lnTo>
                  <a:cubicBezTo>
                    <a:pt x="0" y="34233"/>
                    <a:pt x="34233" y="0"/>
                    <a:pt x="76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0"/>
              <a:ext cx="1685674" cy="715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35748" y="4690539"/>
            <a:ext cx="5163943" cy="1900086"/>
            <a:chOff x="0" y="0"/>
            <a:chExt cx="1685674" cy="62024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85674" cy="620248"/>
            </a:xfrm>
            <a:custGeom>
              <a:avLst/>
              <a:gdLst/>
              <a:ahLst/>
              <a:cxnLst/>
              <a:rect r="r" b="b" t="t" l="l"/>
              <a:pathLst>
                <a:path h="620248" w="1685674">
                  <a:moveTo>
                    <a:pt x="76461" y="0"/>
                  </a:moveTo>
                  <a:lnTo>
                    <a:pt x="1609214" y="0"/>
                  </a:lnTo>
                  <a:cubicBezTo>
                    <a:pt x="1629492" y="0"/>
                    <a:pt x="1648940" y="8056"/>
                    <a:pt x="1663279" y="22395"/>
                  </a:cubicBezTo>
                  <a:cubicBezTo>
                    <a:pt x="1677619" y="36734"/>
                    <a:pt x="1685674" y="56182"/>
                    <a:pt x="1685674" y="76461"/>
                  </a:cubicBezTo>
                  <a:lnTo>
                    <a:pt x="1685674" y="543788"/>
                  </a:lnTo>
                  <a:cubicBezTo>
                    <a:pt x="1685674" y="586016"/>
                    <a:pt x="1651442" y="620248"/>
                    <a:pt x="1609214" y="620248"/>
                  </a:cubicBezTo>
                  <a:lnTo>
                    <a:pt x="76461" y="620248"/>
                  </a:lnTo>
                  <a:cubicBezTo>
                    <a:pt x="56182" y="620248"/>
                    <a:pt x="36734" y="612192"/>
                    <a:pt x="22395" y="597853"/>
                  </a:cubicBezTo>
                  <a:cubicBezTo>
                    <a:pt x="8056" y="583514"/>
                    <a:pt x="0" y="564066"/>
                    <a:pt x="0" y="543788"/>
                  </a:cubicBezTo>
                  <a:lnTo>
                    <a:pt x="0" y="76461"/>
                  </a:lnTo>
                  <a:cubicBezTo>
                    <a:pt x="0" y="34233"/>
                    <a:pt x="34233" y="0"/>
                    <a:pt x="76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0"/>
              <a:ext cx="1685674" cy="715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8263270" y="5254630"/>
            <a:ext cx="890839" cy="771904"/>
          </a:xfrm>
          <a:custGeom>
            <a:avLst/>
            <a:gdLst/>
            <a:ahLst/>
            <a:cxnLst/>
            <a:rect r="r" b="b" t="t" l="l"/>
            <a:pathLst>
              <a:path h="771904" w="890839">
                <a:moveTo>
                  <a:pt x="0" y="0"/>
                </a:moveTo>
                <a:lnTo>
                  <a:pt x="890839" y="0"/>
                </a:lnTo>
                <a:lnTo>
                  <a:pt x="890839" y="771904"/>
                </a:lnTo>
                <a:lnTo>
                  <a:pt x="0" y="771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0344" r="0" b="-10344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786171" y="6886424"/>
            <a:ext cx="10673319" cy="3095263"/>
          </a:xfrm>
          <a:custGeom>
            <a:avLst/>
            <a:gdLst/>
            <a:ahLst/>
            <a:cxnLst/>
            <a:rect r="r" b="b" t="t" l="l"/>
            <a:pathLst>
              <a:path h="3095263" w="10673319">
                <a:moveTo>
                  <a:pt x="0" y="0"/>
                </a:moveTo>
                <a:lnTo>
                  <a:pt x="10673319" y="0"/>
                </a:lnTo>
                <a:lnTo>
                  <a:pt x="10673319" y="3095262"/>
                </a:lnTo>
                <a:lnTo>
                  <a:pt x="0" y="3095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130793" y="2085823"/>
            <a:ext cx="4988207" cy="2107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41"/>
              </a:lnSpc>
            </a:pPr>
            <a:r>
              <a:rPr lang="en-US" sz="2386">
                <a:solidFill>
                  <a:srgbClr val="F771CB"/>
                </a:solidFill>
                <a:latin typeface="Codec Pro"/>
                <a:ea typeface="Codec Pro"/>
                <a:cs typeface="Codec Pro"/>
                <a:sym typeface="Codec Pro"/>
              </a:rPr>
              <a:t>AI Agents</a:t>
            </a:r>
          </a:p>
          <a:p>
            <a:pPr algn="ctr">
              <a:lnSpc>
                <a:spcPts val="3341"/>
              </a:lnSpc>
            </a:pPr>
            <a:r>
              <a:rPr lang="en-US" sz="2386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"B</a:t>
            </a:r>
            <a:r>
              <a:rPr lang="en-US" sz="2386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ook Italy vac</a:t>
            </a:r>
            <a:r>
              <a:rPr lang="en-US" sz="2386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ation" → AI does everything autonomously</a:t>
            </a:r>
          </a:p>
          <a:p>
            <a:pPr algn="ctr">
              <a:lnSpc>
                <a:spcPts val="3122"/>
              </a:lnSpc>
            </a:pPr>
          </a:p>
          <a:p>
            <a:pPr algn="ctr">
              <a:lnSpc>
                <a:spcPts val="3341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587689" y="2192658"/>
            <a:ext cx="4642565" cy="1749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5"/>
              </a:lnSpc>
            </a:pPr>
            <a:r>
              <a:rPr lang="en-US" sz="2532">
                <a:solidFill>
                  <a:srgbClr val="FF7AE6"/>
                </a:solidFill>
                <a:latin typeface="Codec Pro"/>
                <a:ea typeface="Codec Pro"/>
                <a:cs typeface="Codec Pro"/>
                <a:sym typeface="Codec Pro"/>
              </a:rPr>
              <a:t>Personal AI</a:t>
            </a:r>
          </a:p>
          <a:p>
            <a:pPr algn="ctr">
              <a:lnSpc>
                <a:spcPts val="3545"/>
              </a:lnSpc>
            </a:pPr>
            <a:r>
              <a:rPr lang="en-US" sz="2532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Knows your preferences, works 24/7</a:t>
            </a:r>
          </a:p>
          <a:p>
            <a:pPr algn="ctr">
              <a:lnSpc>
                <a:spcPts val="2980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2017687" y="4801301"/>
            <a:ext cx="5163943" cy="1932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1"/>
              </a:lnSpc>
            </a:pPr>
            <a:r>
              <a:rPr lang="en-US" sz="2693">
                <a:solidFill>
                  <a:srgbClr val="FF7AE6"/>
                </a:solidFill>
                <a:latin typeface="Codec Pro"/>
                <a:ea typeface="Codec Pro"/>
                <a:cs typeface="Codec Pro"/>
                <a:sym typeface="Codec Pro"/>
              </a:rPr>
              <a:t>Healthcare AI</a:t>
            </a:r>
          </a:p>
          <a:p>
            <a:pPr algn="ctr">
              <a:lnSpc>
                <a:spcPts val="3771"/>
              </a:lnSpc>
            </a:pPr>
            <a:r>
              <a:rPr lang="en-US" sz="2693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Personalized medicine, early detection</a:t>
            </a:r>
          </a:p>
          <a:p>
            <a:pPr algn="ctr">
              <a:lnSpc>
                <a:spcPts val="3771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0587689" y="4731058"/>
            <a:ext cx="4642565" cy="2337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1"/>
              </a:lnSpc>
            </a:pPr>
            <a:r>
              <a:rPr lang="en-US" sz="2693">
                <a:solidFill>
                  <a:srgbClr val="FF7AE6"/>
                </a:solidFill>
                <a:latin typeface="Codec Pro"/>
                <a:ea typeface="Codec Pro"/>
                <a:cs typeface="Codec Pro"/>
                <a:sym typeface="Codec Pro"/>
              </a:rPr>
              <a:t>Science AI</a:t>
            </a:r>
          </a:p>
          <a:p>
            <a:pPr algn="ctr">
              <a:lnSpc>
                <a:spcPts val="3771"/>
              </a:lnSpc>
            </a:pPr>
            <a:r>
              <a:rPr lang="en-US" sz="2693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Discover materials, drugs, solutions</a:t>
            </a:r>
          </a:p>
          <a:p>
            <a:pPr algn="ctr">
              <a:lnSpc>
                <a:spcPts val="3771"/>
              </a:lnSpc>
            </a:pPr>
          </a:p>
          <a:p>
            <a:pPr algn="ctr">
              <a:lnSpc>
                <a:spcPts val="320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570774">
            <a:off x="-4503462" y="293989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07408" y="311231"/>
            <a:ext cx="1372160" cy="1434938"/>
          </a:xfrm>
          <a:custGeom>
            <a:avLst/>
            <a:gdLst/>
            <a:ahLst/>
            <a:cxnLst/>
            <a:rect r="r" b="b" t="t" l="l"/>
            <a:pathLst>
              <a:path h="1434938" w="1372160">
                <a:moveTo>
                  <a:pt x="0" y="0"/>
                </a:moveTo>
                <a:lnTo>
                  <a:pt x="1372160" y="0"/>
                </a:lnTo>
                <a:lnTo>
                  <a:pt x="1372160" y="1434938"/>
                </a:lnTo>
                <a:lnTo>
                  <a:pt x="0" y="1434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1015" y="1746169"/>
            <a:ext cx="1395370" cy="1337811"/>
          </a:xfrm>
          <a:custGeom>
            <a:avLst/>
            <a:gdLst/>
            <a:ahLst/>
            <a:cxnLst/>
            <a:rect r="r" b="b" t="t" l="l"/>
            <a:pathLst>
              <a:path h="1337811" w="1395370">
                <a:moveTo>
                  <a:pt x="0" y="0"/>
                </a:moveTo>
                <a:lnTo>
                  <a:pt x="1395370" y="0"/>
                </a:lnTo>
                <a:lnTo>
                  <a:pt x="1395370" y="1337811"/>
                </a:lnTo>
                <a:lnTo>
                  <a:pt x="0" y="133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31015" y="3759069"/>
            <a:ext cx="1356571" cy="1300613"/>
          </a:xfrm>
          <a:custGeom>
            <a:avLst/>
            <a:gdLst/>
            <a:ahLst/>
            <a:cxnLst/>
            <a:rect r="r" b="b" t="t" l="l"/>
            <a:pathLst>
              <a:path h="1300613" w="1356571">
                <a:moveTo>
                  <a:pt x="0" y="0"/>
                </a:moveTo>
                <a:lnTo>
                  <a:pt x="1356571" y="0"/>
                </a:lnTo>
                <a:lnTo>
                  <a:pt x="1356571" y="1300613"/>
                </a:lnTo>
                <a:lnTo>
                  <a:pt x="0" y="13006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9814" y="5553075"/>
            <a:ext cx="1317773" cy="1263415"/>
          </a:xfrm>
          <a:custGeom>
            <a:avLst/>
            <a:gdLst/>
            <a:ahLst/>
            <a:cxnLst/>
            <a:rect r="r" b="b" t="t" l="l"/>
            <a:pathLst>
              <a:path h="1263415" w="1317773">
                <a:moveTo>
                  <a:pt x="0" y="0"/>
                </a:moveTo>
                <a:lnTo>
                  <a:pt x="1317772" y="0"/>
                </a:lnTo>
                <a:lnTo>
                  <a:pt x="1317772" y="1263415"/>
                </a:lnTo>
                <a:lnTo>
                  <a:pt x="0" y="1263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31015" y="7535674"/>
            <a:ext cx="1372863" cy="1331677"/>
          </a:xfrm>
          <a:custGeom>
            <a:avLst/>
            <a:gdLst/>
            <a:ahLst/>
            <a:cxnLst/>
            <a:rect r="r" b="b" t="t" l="l"/>
            <a:pathLst>
              <a:path h="1331677" w="1372863">
                <a:moveTo>
                  <a:pt x="0" y="0"/>
                </a:moveTo>
                <a:lnTo>
                  <a:pt x="1372863" y="0"/>
                </a:lnTo>
                <a:lnTo>
                  <a:pt x="1372863" y="1331677"/>
                </a:lnTo>
                <a:lnTo>
                  <a:pt x="0" y="13316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-572174" y="398091"/>
            <a:ext cx="13222253" cy="1909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074"/>
              </a:lnSpc>
            </a:pPr>
            <a:r>
              <a:rPr lang="en-US" sz="6611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Key </a:t>
            </a:r>
            <a:r>
              <a:rPr lang="en-US" sz="6611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Takeaways</a:t>
            </a:r>
          </a:p>
          <a:p>
            <a:pPr algn="r">
              <a:lnSpc>
                <a:spcPts val="707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482551" y="1688138"/>
            <a:ext cx="13924857" cy="1573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AI is a Tool, Not Magic</a:t>
            </a:r>
          </a:p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Finds</a:t>
            </a:r>
            <a:r>
              <a:rPr lang="en-US" b="true" sz="29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patterns in data. Has real capabilities and limitations. Understanding helps use it wisely.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36800" y="3570476"/>
            <a:ext cx="13570129" cy="1573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We're</a:t>
            </a: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in Early Days</a:t>
            </a:r>
          </a:p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Like</a:t>
            </a:r>
            <a:r>
              <a:rPr lang="en-US" b="true" sz="29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internet in 1995. Most transformative applications not invented yet. You're witnessing a revolution!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636800" y="5448300"/>
            <a:ext cx="13357292" cy="2087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Complex G</a:t>
            </a: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lobal Ecosystem</a:t>
            </a:r>
          </a:p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Many specialized roles: chips → cloud → models → apps. Geographic inequality in benefits and costs.</a:t>
            </a:r>
          </a:p>
          <a:p>
            <a:pPr algn="l">
              <a:lnSpc>
                <a:spcPts val="4122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2482551" y="7478524"/>
            <a:ext cx="13924857" cy="1573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</a:t>
            </a:r>
            <a:r>
              <a:rPr lang="en-US" b="true" sz="2944">
                <a:solidFill>
                  <a:srgbClr val="F771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eal Challenges Exist</a:t>
            </a:r>
          </a:p>
          <a:p>
            <a:pPr algn="l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Technology, organizational, and environmental challenges. Social justice issues around resource exploitation.</a:t>
            </a:r>
          </a:p>
        </p:txBody>
      </p:sp>
    </p:spTree>
  </p:cSld>
  <p:clrMapOvr>
    <a:masterClrMapping/>
  </p:clrMapOvr>
  <p:transition spd="slow">
    <p:push dir="l"/>
  </p:transition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97421" y="-175738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30933" y="4313420"/>
            <a:ext cx="9943962" cy="2760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18"/>
              </a:lnSpc>
            </a:pPr>
            <a:r>
              <a:rPr lang="en-US" sz="7941" b="true">
                <a:solidFill>
                  <a:srgbClr val="FF7AE6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Remember</a:t>
            </a:r>
            <a:r>
              <a:rPr lang="en-US" sz="7941" b="true">
                <a:solidFill>
                  <a:srgbClr val="FF7AE6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Sarah?</a:t>
            </a:r>
          </a:p>
          <a:p>
            <a:pPr algn="ctr">
              <a:lnSpc>
                <a:spcPts val="9915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1852502" y="4064572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1" y="0"/>
                </a:lnTo>
                <a:lnTo>
                  <a:pt x="732379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138698" y="556940"/>
            <a:ext cx="1441239" cy="1507178"/>
          </a:xfrm>
          <a:custGeom>
            <a:avLst/>
            <a:gdLst/>
            <a:ahLst/>
            <a:cxnLst/>
            <a:rect r="r" b="b" t="t" l="l"/>
            <a:pathLst>
              <a:path h="1507178" w="1441239">
                <a:moveTo>
                  <a:pt x="0" y="0"/>
                </a:moveTo>
                <a:lnTo>
                  <a:pt x="1441239" y="0"/>
                </a:lnTo>
                <a:lnTo>
                  <a:pt x="1441239" y="1507179"/>
                </a:lnTo>
                <a:lnTo>
                  <a:pt x="0" y="1507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21691" y="2525068"/>
            <a:ext cx="2979455" cy="6733232"/>
          </a:xfrm>
          <a:custGeom>
            <a:avLst/>
            <a:gdLst/>
            <a:ahLst/>
            <a:cxnLst/>
            <a:rect r="r" b="b" t="t" l="l"/>
            <a:pathLst>
              <a:path h="6733232" w="2979455">
                <a:moveTo>
                  <a:pt x="0" y="0"/>
                </a:moveTo>
                <a:lnTo>
                  <a:pt x="2979455" y="0"/>
                </a:lnTo>
                <a:lnTo>
                  <a:pt x="2979455" y="6733232"/>
                </a:lnTo>
                <a:lnTo>
                  <a:pt x="0" y="67332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883229" y="-3507378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1" y="0"/>
                </a:lnTo>
                <a:lnTo>
                  <a:pt x="732379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8774" y="462346"/>
            <a:ext cx="1441239" cy="1507178"/>
          </a:xfrm>
          <a:custGeom>
            <a:avLst/>
            <a:gdLst/>
            <a:ahLst/>
            <a:cxnLst/>
            <a:rect r="r" b="b" t="t" l="l"/>
            <a:pathLst>
              <a:path h="1507178" w="1441239">
                <a:moveTo>
                  <a:pt x="0" y="0"/>
                </a:moveTo>
                <a:lnTo>
                  <a:pt x="1441239" y="0"/>
                </a:lnTo>
                <a:lnTo>
                  <a:pt x="1441239" y="1507178"/>
                </a:lnTo>
                <a:lnTo>
                  <a:pt x="0" y="15071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74895" y="3105597"/>
            <a:ext cx="2979455" cy="6733232"/>
          </a:xfrm>
          <a:custGeom>
            <a:avLst/>
            <a:gdLst/>
            <a:ahLst/>
            <a:cxnLst/>
            <a:rect r="r" b="b" t="t" l="l"/>
            <a:pathLst>
              <a:path h="6733232" w="2979455">
                <a:moveTo>
                  <a:pt x="0" y="0"/>
                </a:moveTo>
                <a:lnTo>
                  <a:pt x="2979455" y="0"/>
                </a:lnTo>
                <a:lnTo>
                  <a:pt x="2979455" y="6733232"/>
                </a:lnTo>
                <a:lnTo>
                  <a:pt x="0" y="67332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282749"/>
            <a:ext cx="13434850" cy="2062581"/>
          </a:xfrm>
          <a:custGeom>
            <a:avLst/>
            <a:gdLst/>
            <a:ahLst/>
            <a:cxnLst/>
            <a:rect r="r" b="b" t="t" l="l"/>
            <a:pathLst>
              <a:path h="2062581" w="13434850">
                <a:moveTo>
                  <a:pt x="0" y="0"/>
                </a:moveTo>
                <a:lnTo>
                  <a:pt x="13434850" y="0"/>
                </a:lnTo>
                <a:lnTo>
                  <a:pt x="13434850" y="2062581"/>
                </a:lnTo>
                <a:lnTo>
                  <a:pt x="0" y="20625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475" t="-9684" r="0" b="-378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407431" y="673316"/>
            <a:ext cx="14137694" cy="1451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02"/>
              </a:lnSpc>
              <a:spcBef>
                <a:spcPct val="0"/>
              </a:spcBef>
            </a:pPr>
            <a:r>
              <a:rPr lang="en-US" b="true" sz="26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She now understands that when </a:t>
            </a:r>
            <a:r>
              <a:rPr lang="en-US" b="true" sz="26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Siri</a:t>
            </a:r>
            <a:r>
              <a:rPr lang="en-US" b="true" sz="26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answered her, it was using natural language processing. When </a:t>
            </a:r>
            <a:r>
              <a:rPr lang="en-US" b="true" sz="26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Netflix</a:t>
            </a:r>
            <a:r>
              <a:rPr lang="en-US" b="true" sz="26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made recommendations, it was machine learning analyzing millions of patterns. When her</a:t>
            </a:r>
            <a:r>
              <a:rPr lang="en-US" b="true" sz="26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Face ID</a:t>
            </a:r>
            <a:r>
              <a:rPr lang="en-US" b="true" sz="26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worked, it was deep learning neural networks.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8024" y="2962722"/>
            <a:ext cx="14717911" cy="77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2"/>
              </a:lnSpc>
              <a:spcBef>
                <a:spcPct val="0"/>
              </a:spcBef>
            </a:pPr>
            <a:r>
              <a:rPr lang="en-US" b="true" sz="41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She's living through a fundamental shift in human history!.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3219" y="6735855"/>
            <a:ext cx="13881735" cy="3246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2"/>
              </a:lnSpc>
              <a:spcBef>
                <a:spcPct val="0"/>
              </a:spcBef>
            </a:pPr>
            <a:r>
              <a:rPr lang="en-US" b="true" sz="4544">
                <a:solidFill>
                  <a:srgbClr val="7F4FC7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Sarah now asks better questions:</a:t>
            </a:r>
          </a:p>
          <a:p>
            <a:pPr algn="ctr">
              <a:lnSpc>
                <a:spcPts val="4682"/>
              </a:lnSpc>
              <a:spcBef>
                <a:spcPct val="0"/>
              </a:spcBef>
            </a:pPr>
          </a:p>
          <a:p>
            <a:pPr algn="ctr">
              <a:lnSpc>
                <a:spcPts val="4682"/>
              </a:lnSpc>
              <a:spcBef>
                <a:spcPct val="0"/>
              </a:spcBef>
            </a:pPr>
            <a:r>
              <a:rPr lang="en-US" b="true" sz="3344">
                <a:solidFill>
                  <a:srgbClr val="D0C292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Not </a:t>
            </a:r>
            <a:r>
              <a:rPr lang="en-US" b="true" sz="33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"What is AI?" </a:t>
            </a:r>
            <a:r>
              <a:rPr lang="en-US" b="true" sz="3344">
                <a:solidFill>
                  <a:srgbClr val="D0C292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but </a:t>
            </a:r>
            <a:r>
              <a:rPr lang="en-US" b="true" sz="33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"How should we use AI?"</a:t>
            </a:r>
          </a:p>
          <a:p>
            <a:pPr algn="ctr">
              <a:lnSpc>
                <a:spcPts val="4682"/>
              </a:lnSpc>
              <a:spcBef>
                <a:spcPct val="0"/>
              </a:spcBef>
            </a:pPr>
            <a:r>
              <a:rPr lang="en-US" b="true" sz="3344">
                <a:solidFill>
                  <a:srgbClr val="D0C292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Not </a:t>
            </a:r>
            <a:r>
              <a:rPr lang="en-US" b="true" sz="33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"Will AI take my job?" </a:t>
            </a:r>
            <a:r>
              <a:rPr lang="en-US" b="true" sz="3344">
                <a:solidFill>
                  <a:srgbClr val="D0C292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but </a:t>
            </a:r>
            <a:r>
              <a:rPr lang="en-US" b="true" sz="33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"How can I work with AI?"</a:t>
            </a:r>
          </a:p>
          <a:p>
            <a:pPr algn="ctr">
              <a:lnSpc>
                <a:spcPts val="4682"/>
              </a:lnSpc>
              <a:spcBef>
                <a:spcPct val="0"/>
              </a:spcBef>
            </a:pPr>
            <a:r>
              <a:rPr lang="en-US" b="true" sz="3344">
                <a:solidFill>
                  <a:srgbClr val="D0C292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Not </a:t>
            </a:r>
            <a:r>
              <a:rPr lang="en-US" b="true" sz="33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"Who controls AI?" </a:t>
            </a:r>
            <a:r>
              <a:rPr lang="en-US" b="true" sz="3344">
                <a:solidFill>
                  <a:srgbClr val="D0C292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but </a:t>
            </a:r>
            <a:r>
              <a:rPr lang="en-US" b="true" sz="33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"How do we ensure AI benefits everyone?"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97421" y="-175738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852502" y="4064572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1" y="0"/>
                </a:lnTo>
                <a:lnTo>
                  <a:pt x="732379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38698" y="556940"/>
            <a:ext cx="1441239" cy="1507178"/>
          </a:xfrm>
          <a:custGeom>
            <a:avLst/>
            <a:gdLst/>
            <a:ahLst/>
            <a:cxnLst/>
            <a:rect r="r" b="b" t="t" l="l"/>
            <a:pathLst>
              <a:path h="1507178" w="1441239">
                <a:moveTo>
                  <a:pt x="0" y="0"/>
                </a:moveTo>
                <a:lnTo>
                  <a:pt x="1441239" y="0"/>
                </a:lnTo>
                <a:lnTo>
                  <a:pt x="1441239" y="1507179"/>
                </a:lnTo>
                <a:lnTo>
                  <a:pt x="0" y="1507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600482" y="3105597"/>
            <a:ext cx="2979455" cy="6733232"/>
          </a:xfrm>
          <a:custGeom>
            <a:avLst/>
            <a:gdLst/>
            <a:ahLst/>
            <a:cxnLst/>
            <a:rect r="r" b="b" t="t" l="l"/>
            <a:pathLst>
              <a:path h="6733232" w="2979455">
                <a:moveTo>
                  <a:pt x="0" y="0"/>
                </a:moveTo>
                <a:lnTo>
                  <a:pt x="2979455" y="0"/>
                </a:lnTo>
                <a:lnTo>
                  <a:pt x="2979455" y="6733232"/>
                </a:lnTo>
                <a:lnTo>
                  <a:pt x="0" y="67332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85293" y="3498388"/>
            <a:ext cx="6006471" cy="2312350"/>
          </a:xfrm>
          <a:custGeom>
            <a:avLst/>
            <a:gdLst/>
            <a:ahLst/>
            <a:cxnLst/>
            <a:rect r="r" b="b" t="t" l="l"/>
            <a:pathLst>
              <a:path h="2312350" w="6006471">
                <a:moveTo>
                  <a:pt x="0" y="0"/>
                </a:moveTo>
                <a:lnTo>
                  <a:pt x="6006471" y="0"/>
                </a:lnTo>
                <a:lnTo>
                  <a:pt x="6006471" y="2312350"/>
                </a:lnTo>
                <a:lnTo>
                  <a:pt x="0" y="2312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649014" y="3498388"/>
            <a:ext cx="6097452" cy="2323290"/>
          </a:xfrm>
          <a:custGeom>
            <a:avLst/>
            <a:gdLst/>
            <a:ahLst/>
            <a:cxnLst/>
            <a:rect r="r" b="b" t="t" l="l"/>
            <a:pathLst>
              <a:path h="2323290" w="6097452">
                <a:moveTo>
                  <a:pt x="0" y="0"/>
                </a:moveTo>
                <a:lnTo>
                  <a:pt x="6097452" y="0"/>
                </a:lnTo>
                <a:lnTo>
                  <a:pt x="6097452" y="2323290"/>
                </a:lnTo>
                <a:lnTo>
                  <a:pt x="0" y="2323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22778" y="6136350"/>
            <a:ext cx="5968987" cy="2266350"/>
          </a:xfrm>
          <a:custGeom>
            <a:avLst/>
            <a:gdLst/>
            <a:ahLst/>
            <a:cxnLst/>
            <a:rect r="r" b="b" t="t" l="l"/>
            <a:pathLst>
              <a:path h="2266350" w="5968987">
                <a:moveTo>
                  <a:pt x="0" y="0"/>
                </a:moveTo>
                <a:lnTo>
                  <a:pt x="5968986" y="0"/>
                </a:lnTo>
                <a:lnTo>
                  <a:pt x="5968986" y="2266349"/>
                </a:lnTo>
                <a:lnTo>
                  <a:pt x="0" y="22663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649014" y="6116953"/>
            <a:ext cx="6097452" cy="2311514"/>
          </a:xfrm>
          <a:custGeom>
            <a:avLst/>
            <a:gdLst/>
            <a:ahLst/>
            <a:cxnLst/>
            <a:rect r="r" b="b" t="t" l="l"/>
            <a:pathLst>
              <a:path h="2311514" w="6097452">
                <a:moveTo>
                  <a:pt x="0" y="0"/>
                </a:moveTo>
                <a:lnTo>
                  <a:pt x="6097452" y="0"/>
                </a:lnTo>
                <a:lnTo>
                  <a:pt x="6097452" y="2311515"/>
                </a:lnTo>
                <a:lnTo>
                  <a:pt x="0" y="23115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216350" y="8752318"/>
            <a:ext cx="11301259" cy="1257265"/>
          </a:xfrm>
          <a:custGeom>
            <a:avLst/>
            <a:gdLst/>
            <a:ahLst/>
            <a:cxnLst/>
            <a:rect r="r" b="b" t="t" l="l"/>
            <a:pathLst>
              <a:path h="1257265" w="11301259">
                <a:moveTo>
                  <a:pt x="0" y="0"/>
                </a:moveTo>
                <a:lnTo>
                  <a:pt x="11301259" y="0"/>
                </a:lnTo>
                <a:lnTo>
                  <a:pt x="11301259" y="1257265"/>
                </a:lnTo>
                <a:lnTo>
                  <a:pt x="0" y="12572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91345" y="8957096"/>
            <a:ext cx="1507237" cy="881734"/>
          </a:xfrm>
          <a:custGeom>
            <a:avLst/>
            <a:gdLst/>
            <a:ahLst/>
            <a:cxnLst/>
            <a:rect r="r" b="b" t="t" l="l"/>
            <a:pathLst>
              <a:path h="881734" w="1507237">
                <a:moveTo>
                  <a:pt x="0" y="0"/>
                </a:moveTo>
                <a:lnTo>
                  <a:pt x="1507237" y="0"/>
                </a:lnTo>
                <a:lnTo>
                  <a:pt x="1507237" y="881733"/>
                </a:lnTo>
                <a:lnTo>
                  <a:pt x="0" y="8817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622553" y="312037"/>
            <a:ext cx="6961823" cy="1684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b="true" sz="900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MEET SARAH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86157" y="2224063"/>
            <a:ext cx="11049477" cy="695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2"/>
              </a:lnSpc>
              <a:spcBef>
                <a:spcPct val="0"/>
              </a:spcBef>
            </a:pPr>
            <a:r>
              <a:rPr lang="en-US" b="true" sz="37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This morning, Sarah's day started like any other..</a:t>
            </a:r>
          </a:p>
        </p:txBody>
      </p:sp>
    </p:spTree>
  </p:cSld>
  <p:clrMapOvr>
    <a:masterClrMapping/>
  </p:clrMapOvr>
  <p:transition spd="slow">
    <p:push dir="l"/>
  </p:transition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97421" y="-175738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91932" y="5145366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26298" y="6632083"/>
            <a:ext cx="2455061" cy="2567384"/>
          </a:xfrm>
          <a:custGeom>
            <a:avLst/>
            <a:gdLst/>
            <a:ahLst/>
            <a:cxnLst/>
            <a:rect r="r" b="b" t="t" l="l"/>
            <a:pathLst>
              <a:path h="2567384" w="2455061">
                <a:moveTo>
                  <a:pt x="0" y="0"/>
                </a:moveTo>
                <a:lnTo>
                  <a:pt x="2455060" y="0"/>
                </a:lnTo>
                <a:lnTo>
                  <a:pt x="2455060" y="2567384"/>
                </a:lnTo>
                <a:lnTo>
                  <a:pt x="0" y="25673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72600" y="3540343"/>
            <a:ext cx="12857679" cy="787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2"/>
              </a:lnSpc>
              <a:spcBef>
                <a:spcPct val="0"/>
              </a:spcBef>
            </a:pPr>
            <a:r>
              <a:rPr lang="en-US" b="true" sz="42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The </a:t>
            </a:r>
            <a:r>
              <a:rPr lang="en-US" b="true" sz="42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AI story </a:t>
            </a:r>
            <a:r>
              <a:rPr lang="en-US" b="true" sz="42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is being written now. </a:t>
            </a:r>
            <a:r>
              <a:rPr lang="en-US" b="true" sz="42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We are </a:t>
            </a:r>
            <a:r>
              <a:rPr lang="en-US" b="true" sz="42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part of it</a:t>
            </a:r>
            <a:r>
              <a:rPr lang="en-US" b="true" sz="42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.</a:t>
            </a:r>
          </a:p>
        </p:txBody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97421" y="-175738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15472" y="572564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109770" y="1746330"/>
            <a:ext cx="7140735" cy="2339109"/>
            <a:chOff x="0" y="0"/>
            <a:chExt cx="1880687" cy="6160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688" cy="616062"/>
            </a:xfrm>
            <a:custGeom>
              <a:avLst/>
              <a:gdLst/>
              <a:ahLst/>
              <a:cxnLst/>
              <a:rect r="r" b="b" t="t" l="l"/>
              <a:pathLst>
                <a:path h="616062" w="1880688">
                  <a:moveTo>
                    <a:pt x="55294" y="0"/>
                  </a:moveTo>
                  <a:lnTo>
                    <a:pt x="1825394" y="0"/>
                  </a:lnTo>
                  <a:cubicBezTo>
                    <a:pt x="1855932" y="0"/>
                    <a:pt x="1880688" y="24756"/>
                    <a:pt x="1880688" y="55294"/>
                  </a:cubicBezTo>
                  <a:lnTo>
                    <a:pt x="1880688" y="560768"/>
                  </a:lnTo>
                  <a:cubicBezTo>
                    <a:pt x="1880688" y="575433"/>
                    <a:pt x="1874862" y="589497"/>
                    <a:pt x="1864492" y="599866"/>
                  </a:cubicBezTo>
                  <a:cubicBezTo>
                    <a:pt x="1854123" y="610236"/>
                    <a:pt x="1840059" y="616062"/>
                    <a:pt x="1825394" y="616062"/>
                  </a:cubicBezTo>
                  <a:lnTo>
                    <a:pt x="55294" y="616062"/>
                  </a:lnTo>
                  <a:cubicBezTo>
                    <a:pt x="40629" y="616062"/>
                    <a:pt x="26565" y="610236"/>
                    <a:pt x="16195" y="599866"/>
                  </a:cubicBezTo>
                  <a:cubicBezTo>
                    <a:pt x="5826" y="589497"/>
                    <a:pt x="0" y="575433"/>
                    <a:pt x="0" y="560768"/>
                  </a:cubicBezTo>
                  <a:lnTo>
                    <a:pt x="0" y="55294"/>
                  </a:lnTo>
                  <a:cubicBezTo>
                    <a:pt x="0" y="40629"/>
                    <a:pt x="5826" y="26565"/>
                    <a:pt x="16195" y="16195"/>
                  </a:cubicBezTo>
                  <a:cubicBezTo>
                    <a:pt x="26565" y="5826"/>
                    <a:pt x="40629" y="0"/>
                    <a:pt x="552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0"/>
              <a:ext cx="1880687" cy="7113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5945860" y="8145954"/>
            <a:ext cx="1826915" cy="1910499"/>
          </a:xfrm>
          <a:custGeom>
            <a:avLst/>
            <a:gdLst/>
            <a:ahLst/>
            <a:cxnLst/>
            <a:rect r="r" b="b" t="t" l="l"/>
            <a:pathLst>
              <a:path h="1910499" w="1826915">
                <a:moveTo>
                  <a:pt x="0" y="0"/>
                </a:moveTo>
                <a:lnTo>
                  <a:pt x="1826915" y="0"/>
                </a:lnTo>
                <a:lnTo>
                  <a:pt x="1826915" y="1910500"/>
                </a:lnTo>
                <a:lnTo>
                  <a:pt x="0" y="1910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333181" y="1497483"/>
            <a:ext cx="3236998" cy="1221967"/>
          </a:xfrm>
          <a:custGeom>
            <a:avLst/>
            <a:gdLst/>
            <a:ahLst/>
            <a:cxnLst/>
            <a:rect r="r" b="b" t="t" l="l"/>
            <a:pathLst>
              <a:path h="1221967" w="3236998">
                <a:moveTo>
                  <a:pt x="0" y="0"/>
                </a:moveTo>
                <a:lnTo>
                  <a:pt x="3236998" y="0"/>
                </a:lnTo>
                <a:lnTo>
                  <a:pt x="3236998" y="1221967"/>
                </a:lnTo>
                <a:lnTo>
                  <a:pt x="0" y="12219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814502" y="5242532"/>
            <a:ext cx="6765840" cy="2459362"/>
          </a:xfrm>
          <a:custGeom>
            <a:avLst/>
            <a:gdLst/>
            <a:ahLst/>
            <a:cxnLst/>
            <a:rect r="r" b="b" t="t" l="l"/>
            <a:pathLst>
              <a:path h="2459362" w="6765840">
                <a:moveTo>
                  <a:pt x="0" y="0"/>
                </a:moveTo>
                <a:lnTo>
                  <a:pt x="6765839" y="0"/>
                </a:lnTo>
                <a:lnTo>
                  <a:pt x="6765839" y="2459362"/>
                </a:lnTo>
                <a:lnTo>
                  <a:pt x="0" y="24593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39425" y="5195248"/>
            <a:ext cx="6634077" cy="2459362"/>
          </a:xfrm>
          <a:custGeom>
            <a:avLst/>
            <a:gdLst/>
            <a:ahLst/>
            <a:cxnLst/>
            <a:rect r="r" b="b" t="t" l="l"/>
            <a:pathLst>
              <a:path h="2459362" w="6634077">
                <a:moveTo>
                  <a:pt x="0" y="0"/>
                </a:moveTo>
                <a:lnTo>
                  <a:pt x="6634077" y="0"/>
                </a:lnTo>
                <a:lnTo>
                  <a:pt x="6634077" y="2459362"/>
                </a:lnTo>
                <a:lnTo>
                  <a:pt x="0" y="2459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425120" y="5652708"/>
            <a:ext cx="2145059" cy="1544442"/>
          </a:xfrm>
          <a:custGeom>
            <a:avLst/>
            <a:gdLst/>
            <a:ahLst/>
            <a:cxnLst/>
            <a:rect r="r" b="b" t="t" l="l"/>
            <a:pathLst>
              <a:path h="1544442" w="2145059">
                <a:moveTo>
                  <a:pt x="0" y="0"/>
                </a:moveTo>
                <a:lnTo>
                  <a:pt x="2145059" y="0"/>
                </a:lnTo>
                <a:lnTo>
                  <a:pt x="2145059" y="1544442"/>
                </a:lnTo>
                <a:lnTo>
                  <a:pt x="0" y="15444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40820" y="701337"/>
            <a:ext cx="7710860" cy="2804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74"/>
              </a:lnSpc>
            </a:pPr>
            <a:r>
              <a:rPr lang="en-US" sz="6611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What is Artificial Intelligence?</a:t>
            </a:r>
          </a:p>
          <a:p>
            <a:pPr algn="l">
              <a:lnSpc>
                <a:spcPts val="7074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327525" y="1994167"/>
            <a:ext cx="6931775" cy="2636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35"/>
              </a:lnSpc>
              <a:spcBef>
                <a:spcPct val="0"/>
              </a:spcBef>
            </a:pPr>
            <a:r>
              <a:rPr lang="en-US" sz="3168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AI is technology that makes computers do things that normally requir</a:t>
            </a:r>
            <a:r>
              <a:rPr lang="en-US" sz="3168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 human intelligence.</a:t>
            </a:r>
          </a:p>
          <a:p>
            <a:pPr algn="l">
              <a:lnSpc>
                <a:spcPts val="4111"/>
              </a:lnSpc>
              <a:spcBef>
                <a:spcPct val="0"/>
              </a:spcBef>
            </a:pPr>
          </a:p>
          <a:p>
            <a:pPr algn="l">
              <a:lnSpc>
                <a:spcPts val="3139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9176" y="358775"/>
            <a:ext cx="9589105" cy="1311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33"/>
              </a:lnSpc>
            </a:pPr>
            <a:r>
              <a:rPr lang="en-US" sz="8442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 Brief History 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118976" y="368300"/>
            <a:ext cx="3979836" cy="1419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89"/>
              </a:lnSpc>
            </a:pPr>
            <a:r>
              <a:rPr lang="en-US" sz="9242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AI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7976" y="2481167"/>
            <a:ext cx="2749132" cy="770553"/>
            <a:chOff x="0" y="0"/>
            <a:chExt cx="724051" cy="2029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24051" cy="202944"/>
            </a:xfrm>
            <a:custGeom>
              <a:avLst/>
              <a:gdLst/>
              <a:ahLst/>
              <a:cxnLst/>
              <a:rect r="r" b="b" t="t" l="l"/>
              <a:pathLst>
                <a:path h="202944" w="724051">
                  <a:moveTo>
                    <a:pt x="101472" y="0"/>
                  </a:moveTo>
                  <a:lnTo>
                    <a:pt x="622579" y="0"/>
                  </a:lnTo>
                  <a:cubicBezTo>
                    <a:pt x="649491" y="0"/>
                    <a:pt x="675301" y="10691"/>
                    <a:pt x="694331" y="29720"/>
                  </a:cubicBezTo>
                  <a:cubicBezTo>
                    <a:pt x="713360" y="48750"/>
                    <a:pt x="724051" y="74560"/>
                    <a:pt x="724051" y="101472"/>
                  </a:cubicBezTo>
                  <a:lnTo>
                    <a:pt x="724051" y="101472"/>
                  </a:lnTo>
                  <a:cubicBezTo>
                    <a:pt x="724051" y="157513"/>
                    <a:pt x="678621" y="202944"/>
                    <a:pt x="622579" y="202944"/>
                  </a:cubicBezTo>
                  <a:lnTo>
                    <a:pt x="101472" y="202944"/>
                  </a:lnTo>
                  <a:cubicBezTo>
                    <a:pt x="74560" y="202944"/>
                    <a:pt x="48750" y="192253"/>
                    <a:pt x="29720" y="173224"/>
                  </a:cubicBezTo>
                  <a:cubicBezTo>
                    <a:pt x="10691" y="154194"/>
                    <a:pt x="0" y="128384"/>
                    <a:pt x="0" y="101472"/>
                  </a:cubicBezTo>
                  <a:lnTo>
                    <a:pt x="0" y="101472"/>
                  </a:lnTo>
                  <a:cubicBezTo>
                    <a:pt x="0" y="74560"/>
                    <a:pt x="10691" y="48750"/>
                    <a:pt x="29720" y="29720"/>
                  </a:cubicBezTo>
                  <a:cubicBezTo>
                    <a:pt x="48750" y="10691"/>
                    <a:pt x="74560" y="0"/>
                    <a:pt x="1014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0"/>
              <a:ext cx="724051" cy="298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99878" y="2617596"/>
            <a:ext cx="3605328" cy="469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9"/>
              </a:lnSpc>
            </a:pPr>
            <a:r>
              <a:rPr lang="en-US" sz="2898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1950s-1960s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48106" y="2237399"/>
            <a:ext cx="11294924" cy="1112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17"/>
              </a:lnSpc>
              <a:spcBef>
                <a:spcPct val="0"/>
              </a:spcBef>
            </a:pPr>
            <a:r>
              <a:rPr lang="en-US" b="true" sz="258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The </a:t>
            </a:r>
            <a:r>
              <a:rPr lang="en-US" b="true" sz="2584" strike="noStrike" u="non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</a:t>
            </a:r>
            <a:r>
              <a:rPr lang="en-US" b="true" sz="2584" strike="noStrike" u="non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ream B</a:t>
            </a:r>
            <a:r>
              <a:rPr lang="en-US" b="true" sz="2584" strike="noStrike" u="non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</a:t>
            </a:r>
            <a:r>
              <a:rPr lang="en-US" b="true" sz="2584" strike="noStrike" u="non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gins</a:t>
            </a:r>
          </a:p>
          <a:p>
            <a:pPr algn="l" marL="0" indent="0" lvl="0">
              <a:lnSpc>
                <a:spcPts val="2817"/>
              </a:lnSpc>
              <a:spcBef>
                <a:spcPct val="0"/>
              </a:spcBef>
            </a:pP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Term "Artifi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ci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al Intell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gence" c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ed in 1956. Early excite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ent: "Thin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king 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machines 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10 yea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s!" R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al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it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y: Comput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rs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too slow, 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ot enough d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at</a:t>
            </a:r>
            <a:r>
              <a:rPr lang="en-US" b="true" sz="2584" strike="noStrike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3914946" y="-3086100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994516" y="6710174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1" y="0"/>
                </a:lnTo>
                <a:lnTo>
                  <a:pt x="732379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4767432">
            <a:off x="9615773" y="6372329"/>
            <a:ext cx="4986242" cy="9424168"/>
          </a:xfrm>
          <a:custGeom>
            <a:avLst/>
            <a:gdLst/>
            <a:ahLst/>
            <a:cxnLst/>
            <a:rect r="r" b="b" t="t" l="l"/>
            <a:pathLst>
              <a:path h="9424168" w="4986242">
                <a:moveTo>
                  <a:pt x="0" y="0"/>
                </a:moveTo>
                <a:lnTo>
                  <a:pt x="4986242" y="0"/>
                </a:lnTo>
                <a:lnTo>
                  <a:pt x="4986242" y="9424169"/>
                </a:lnTo>
                <a:lnTo>
                  <a:pt x="0" y="9424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705019" y="510769"/>
            <a:ext cx="1108562" cy="1159281"/>
          </a:xfrm>
          <a:custGeom>
            <a:avLst/>
            <a:gdLst/>
            <a:ahLst/>
            <a:cxnLst/>
            <a:rect r="r" b="b" t="t" l="l"/>
            <a:pathLst>
              <a:path h="1159281" w="1108562">
                <a:moveTo>
                  <a:pt x="0" y="0"/>
                </a:moveTo>
                <a:lnTo>
                  <a:pt x="1108562" y="0"/>
                </a:lnTo>
                <a:lnTo>
                  <a:pt x="1108562" y="1159281"/>
                </a:lnTo>
                <a:lnTo>
                  <a:pt x="0" y="11592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4311818"/>
            <a:ext cx="2749132" cy="770553"/>
            <a:chOff x="0" y="0"/>
            <a:chExt cx="724051" cy="20294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24051" cy="202944"/>
            </a:xfrm>
            <a:custGeom>
              <a:avLst/>
              <a:gdLst/>
              <a:ahLst/>
              <a:cxnLst/>
              <a:rect r="r" b="b" t="t" l="l"/>
              <a:pathLst>
                <a:path h="202944" w="724051">
                  <a:moveTo>
                    <a:pt x="101472" y="0"/>
                  </a:moveTo>
                  <a:lnTo>
                    <a:pt x="622579" y="0"/>
                  </a:lnTo>
                  <a:cubicBezTo>
                    <a:pt x="649491" y="0"/>
                    <a:pt x="675301" y="10691"/>
                    <a:pt x="694331" y="29720"/>
                  </a:cubicBezTo>
                  <a:cubicBezTo>
                    <a:pt x="713360" y="48750"/>
                    <a:pt x="724051" y="74560"/>
                    <a:pt x="724051" y="101472"/>
                  </a:cubicBezTo>
                  <a:lnTo>
                    <a:pt x="724051" y="101472"/>
                  </a:lnTo>
                  <a:cubicBezTo>
                    <a:pt x="724051" y="157513"/>
                    <a:pt x="678621" y="202944"/>
                    <a:pt x="622579" y="202944"/>
                  </a:cubicBezTo>
                  <a:lnTo>
                    <a:pt x="101472" y="202944"/>
                  </a:lnTo>
                  <a:cubicBezTo>
                    <a:pt x="74560" y="202944"/>
                    <a:pt x="48750" y="192253"/>
                    <a:pt x="29720" y="173224"/>
                  </a:cubicBezTo>
                  <a:cubicBezTo>
                    <a:pt x="10691" y="154194"/>
                    <a:pt x="0" y="128384"/>
                    <a:pt x="0" y="101472"/>
                  </a:cubicBezTo>
                  <a:lnTo>
                    <a:pt x="0" y="101472"/>
                  </a:lnTo>
                  <a:cubicBezTo>
                    <a:pt x="0" y="74560"/>
                    <a:pt x="10691" y="48750"/>
                    <a:pt x="29720" y="29720"/>
                  </a:cubicBezTo>
                  <a:cubicBezTo>
                    <a:pt x="48750" y="10691"/>
                    <a:pt x="74560" y="0"/>
                    <a:pt x="1014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724051" cy="298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28700" y="5939621"/>
            <a:ext cx="2749132" cy="770553"/>
            <a:chOff x="0" y="0"/>
            <a:chExt cx="724051" cy="20294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24051" cy="202944"/>
            </a:xfrm>
            <a:custGeom>
              <a:avLst/>
              <a:gdLst/>
              <a:ahLst/>
              <a:cxnLst/>
              <a:rect r="r" b="b" t="t" l="l"/>
              <a:pathLst>
                <a:path h="202944" w="724051">
                  <a:moveTo>
                    <a:pt x="101472" y="0"/>
                  </a:moveTo>
                  <a:lnTo>
                    <a:pt x="622579" y="0"/>
                  </a:lnTo>
                  <a:cubicBezTo>
                    <a:pt x="649491" y="0"/>
                    <a:pt x="675301" y="10691"/>
                    <a:pt x="694331" y="29720"/>
                  </a:cubicBezTo>
                  <a:cubicBezTo>
                    <a:pt x="713360" y="48750"/>
                    <a:pt x="724051" y="74560"/>
                    <a:pt x="724051" y="101472"/>
                  </a:cubicBezTo>
                  <a:lnTo>
                    <a:pt x="724051" y="101472"/>
                  </a:lnTo>
                  <a:cubicBezTo>
                    <a:pt x="724051" y="157513"/>
                    <a:pt x="678621" y="202944"/>
                    <a:pt x="622579" y="202944"/>
                  </a:cubicBezTo>
                  <a:lnTo>
                    <a:pt x="101472" y="202944"/>
                  </a:lnTo>
                  <a:cubicBezTo>
                    <a:pt x="74560" y="202944"/>
                    <a:pt x="48750" y="192253"/>
                    <a:pt x="29720" y="173224"/>
                  </a:cubicBezTo>
                  <a:cubicBezTo>
                    <a:pt x="10691" y="154194"/>
                    <a:pt x="0" y="128384"/>
                    <a:pt x="0" y="101472"/>
                  </a:cubicBezTo>
                  <a:lnTo>
                    <a:pt x="0" y="101472"/>
                  </a:lnTo>
                  <a:cubicBezTo>
                    <a:pt x="0" y="74560"/>
                    <a:pt x="10691" y="48750"/>
                    <a:pt x="29720" y="29720"/>
                  </a:cubicBezTo>
                  <a:cubicBezTo>
                    <a:pt x="48750" y="10691"/>
                    <a:pt x="74560" y="0"/>
                    <a:pt x="1014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0"/>
              <a:ext cx="724051" cy="298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28700" y="7426061"/>
            <a:ext cx="2749132" cy="770553"/>
            <a:chOff x="0" y="0"/>
            <a:chExt cx="724051" cy="20294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24051" cy="202944"/>
            </a:xfrm>
            <a:custGeom>
              <a:avLst/>
              <a:gdLst/>
              <a:ahLst/>
              <a:cxnLst/>
              <a:rect r="r" b="b" t="t" l="l"/>
              <a:pathLst>
                <a:path h="202944" w="724051">
                  <a:moveTo>
                    <a:pt x="101472" y="0"/>
                  </a:moveTo>
                  <a:lnTo>
                    <a:pt x="622579" y="0"/>
                  </a:lnTo>
                  <a:cubicBezTo>
                    <a:pt x="649491" y="0"/>
                    <a:pt x="675301" y="10691"/>
                    <a:pt x="694331" y="29720"/>
                  </a:cubicBezTo>
                  <a:cubicBezTo>
                    <a:pt x="713360" y="48750"/>
                    <a:pt x="724051" y="74560"/>
                    <a:pt x="724051" y="101472"/>
                  </a:cubicBezTo>
                  <a:lnTo>
                    <a:pt x="724051" y="101472"/>
                  </a:lnTo>
                  <a:cubicBezTo>
                    <a:pt x="724051" y="157513"/>
                    <a:pt x="678621" y="202944"/>
                    <a:pt x="622579" y="202944"/>
                  </a:cubicBezTo>
                  <a:lnTo>
                    <a:pt x="101472" y="202944"/>
                  </a:lnTo>
                  <a:cubicBezTo>
                    <a:pt x="74560" y="202944"/>
                    <a:pt x="48750" y="192253"/>
                    <a:pt x="29720" y="173224"/>
                  </a:cubicBezTo>
                  <a:cubicBezTo>
                    <a:pt x="10691" y="154194"/>
                    <a:pt x="0" y="128384"/>
                    <a:pt x="0" y="101472"/>
                  </a:cubicBezTo>
                  <a:lnTo>
                    <a:pt x="0" y="101472"/>
                  </a:lnTo>
                  <a:cubicBezTo>
                    <a:pt x="0" y="74560"/>
                    <a:pt x="10691" y="48750"/>
                    <a:pt x="29720" y="29720"/>
                  </a:cubicBezTo>
                  <a:cubicBezTo>
                    <a:pt x="48750" y="10691"/>
                    <a:pt x="74560" y="0"/>
                    <a:pt x="1014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0"/>
              <a:ext cx="724051" cy="298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028700" y="4409058"/>
            <a:ext cx="2749132" cy="537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2"/>
              </a:lnSpc>
              <a:spcBef>
                <a:spcPct val="0"/>
              </a:spcBef>
            </a:pPr>
            <a:r>
              <a:rPr lang="en-US" b="true" sz="28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1970s-1990s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6029282"/>
            <a:ext cx="2749132" cy="570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2"/>
              </a:lnSpc>
              <a:spcBef>
                <a:spcPct val="0"/>
              </a:spcBef>
            </a:pPr>
            <a:r>
              <a:rPr lang="en-US" b="true" sz="30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2010s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7464702"/>
            <a:ext cx="2749132" cy="1058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2"/>
              </a:lnSpc>
              <a:spcBef>
                <a:spcPct val="0"/>
              </a:spcBef>
            </a:pPr>
            <a:r>
              <a:rPr lang="en-US" b="true" sz="29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2022-Now</a:t>
            </a:r>
          </a:p>
          <a:p>
            <a:pPr algn="ctr">
              <a:lnSpc>
                <a:spcPts val="4122"/>
              </a:lnSpc>
              <a:spcBef>
                <a:spcPct val="0"/>
              </a:spcBef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4548106" y="4292768"/>
            <a:ext cx="13739894" cy="108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8"/>
              </a:lnSpc>
            </a:pPr>
            <a:r>
              <a:rPr lang="en-US" sz="2484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The AI Winters</a:t>
            </a:r>
          </a:p>
          <a:p>
            <a:pPr algn="l" marL="0" indent="0" lvl="0">
              <a:lnSpc>
                <a:spcPts val="2708"/>
              </a:lnSpc>
              <a:spcBef>
                <a:spcPct val="0"/>
              </a:spcBef>
            </a:pPr>
            <a:r>
              <a:rPr lang="en-US" b="true" sz="248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</a:t>
            </a:r>
            <a:r>
              <a:rPr lang="en-US" b="true" sz="248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rogress slowed. Funding dried up. AI couldn't deliver on promises. Technology just wasn't ready yet.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548106" y="5627714"/>
            <a:ext cx="13739894" cy="108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8"/>
              </a:lnSpc>
            </a:pPr>
            <a:r>
              <a:rPr lang="en-US" sz="2484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</a:t>
            </a:r>
            <a:r>
              <a:rPr lang="en-US" sz="2484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eep Learning Revolution</a:t>
            </a:r>
          </a:p>
          <a:p>
            <a:pPr algn="l" marL="0" indent="0" lvl="0">
              <a:lnSpc>
                <a:spcPts val="2708"/>
              </a:lnSpc>
              <a:spcBef>
                <a:spcPct val="0"/>
              </a:spcBef>
            </a:pPr>
            <a:r>
              <a:rPr lang="en-US" b="true" sz="248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Breakth</a:t>
            </a:r>
            <a:r>
              <a:rPr lang="en-US" b="true" sz="248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rough with neural networks. AlphaGo beats world champion. Image recognition becomes superhuman.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548106" y="7407011"/>
            <a:ext cx="13739894" cy="1768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8"/>
              </a:lnSpc>
            </a:pPr>
            <a:r>
              <a:rPr lang="en-US" sz="2484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The Explosion</a:t>
            </a:r>
          </a:p>
          <a:p>
            <a:pPr algn="l" marL="0" indent="0" lvl="0">
              <a:lnSpc>
                <a:spcPts val="2708"/>
              </a:lnSpc>
              <a:spcBef>
                <a:spcPct val="0"/>
              </a:spcBef>
            </a:pPr>
            <a:r>
              <a:rPr lang="en-US" b="true" sz="248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ChatGPT </a:t>
            </a:r>
            <a:r>
              <a:rPr lang="en-US" b="true" sz="248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reaches 100M users in 2 months. Open-source platforms makes AI more accessible than ever. We're living through the revolution RIGHT NOW.</a:t>
            </a:r>
          </a:p>
          <a:p>
            <a:pPr algn="l" marL="0" indent="0" lvl="0">
              <a:lnSpc>
                <a:spcPts val="2708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2708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55712" y="4947953"/>
            <a:ext cx="3032093" cy="3304111"/>
            <a:chOff x="0" y="0"/>
            <a:chExt cx="798576" cy="8702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98576" cy="870218"/>
            </a:xfrm>
            <a:custGeom>
              <a:avLst/>
              <a:gdLst/>
              <a:ahLst/>
              <a:cxnLst/>
              <a:rect r="r" b="b" t="t" l="l"/>
              <a:pathLst>
                <a:path h="870218" w="798576">
                  <a:moveTo>
                    <a:pt x="130220" y="0"/>
                  </a:moveTo>
                  <a:lnTo>
                    <a:pt x="668356" y="0"/>
                  </a:lnTo>
                  <a:cubicBezTo>
                    <a:pt x="740275" y="0"/>
                    <a:pt x="798576" y="58301"/>
                    <a:pt x="798576" y="130220"/>
                  </a:cubicBezTo>
                  <a:lnTo>
                    <a:pt x="798576" y="739999"/>
                  </a:lnTo>
                  <a:cubicBezTo>
                    <a:pt x="798576" y="811917"/>
                    <a:pt x="740275" y="870218"/>
                    <a:pt x="668356" y="870218"/>
                  </a:cubicBezTo>
                  <a:lnTo>
                    <a:pt x="130220" y="870218"/>
                  </a:lnTo>
                  <a:cubicBezTo>
                    <a:pt x="58301" y="870218"/>
                    <a:pt x="0" y="811917"/>
                    <a:pt x="0" y="739999"/>
                  </a:cubicBezTo>
                  <a:lnTo>
                    <a:pt x="0" y="130220"/>
                  </a:lnTo>
                  <a:cubicBezTo>
                    <a:pt x="0" y="58301"/>
                    <a:pt x="58301" y="0"/>
                    <a:pt x="1302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798576" cy="965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355339" y="4947953"/>
            <a:ext cx="3032093" cy="3304111"/>
            <a:chOff x="0" y="0"/>
            <a:chExt cx="798576" cy="8702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98576" cy="870218"/>
            </a:xfrm>
            <a:custGeom>
              <a:avLst/>
              <a:gdLst/>
              <a:ahLst/>
              <a:cxnLst/>
              <a:rect r="r" b="b" t="t" l="l"/>
              <a:pathLst>
                <a:path h="870218" w="798576">
                  <a:moveTo>
                    <a:pt x="130220" y="0"/>
                  </a:moveTo>
                  <a:lnTo>
                    <a:pt x="668356" y="0"/>
                  </a:lnTo>
                  <a:cubicBezTo>
                    <a:pt x="740275" y="0"/>
                    <a:pt x="798576" y="58301"/>
                    <a:pt x="798576" y="130220"/>
                  </a:cubicBezTo>
                  <a:lnTo>
                    <a:pt x="798576" y="739999"/>
                  </a:lnTo>
                  <a:cubicBezTo>
                    <a:pt x="798576" y="811917"/>
                    <a:pt x="740275" y="870218"/>
                    <a:pt x="668356" y="870218"/>
                  </a:cubicBezTo>
                  <a:lnTo>
                    <a:pt x="130220" y="870218"/>
                  </a:lnTo>
                  <a:cubicBezTo>
                    <a:pt x="58301" y="870218"/>
                    <a:pt x="0" y="811917"/>
                    <a:pt x="0" y="739999"/>
                  </a:cubicBezTo>
                  <a:lnTo>
                    <a:pt x="0" y="130220"/>
                  </a:lnTo>
                  <a:cubicBezTo>
                    <a:pt x="0" y="58301"/>
                    <a:pt x="58301" y="0"/>
                    <a:pt x="1302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798576" cy="965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654965" y="4947953"/>
            <a:ext cx="3032093" cy="3304111"/>
            <a:chOff x="0" y="0"/>
            <a:chExt cx="798576" cy="8702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98576" cy="870218"/>
            </a:xfrm>
            <a:custGeom>
              <a:avLst/>
              <a:gdLst/>
              <a:ahLst/>
              <a:cxnLst/>
              <a:rect r="r" b="b" t="t" l="l"/>
              <a:pathLst>
                <a:path h="870218" w="798576">
                  <a:moveTo>
                    <a:pt x="130220" y="0"/>
                  </a:moveTo>
                  <a:lnTo>
                    <a:pt x="668356" y="0"/>
                  </a:lnTo>
                  <a:cubicBezTo>
                    <a:pt x="740275" y="0"/>
                    <a:pt x="798576" y="58301"/>
                    <a:pt x="798576" y="130220"/>
                  </a:cubicBezTo>
                  <a:lnTo>
                    <a:pt x="798576" y="739999"/>
                  </a:lnTo>
                  <a:cubicBezTo>
                    <a:pt x="798576" y="811917"/>
                    <a:pt x="740275" y="870218"/>
                    <a:pt x="668356" y="870218"/>
                  </a:cubicBezTo>
                  <a:lnTo>
                    <a:pt x="130220" y="870218"/>
                  </a:lnTo>
                  <a:cubicBezTo>
                    <a:pt x="58301" y="870218"/>
                    <a:pt x="0" y="811917"/>
                    <a:pt x="0" y="739999"/>
                  </a:cubicBezTo>
                  <a:lnTo>
                    <a:pt x="0" y="130220"/>
                  </a:lnTo>
                  <a:cubicBezTo>
                    <a:pt x="0" y="58301"/>
                    <a:pt x="58301" y="0"/>
                    <a:pt x="1302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798576" cy="965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002194" y="2440280"/>
            <a:ext cx="8829403" cy="1112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3"/>
              </a:lnSpc>
            </a:pPr>
            <a:r>
              <a:rPr lang="en-US" sz="7199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3 Game Changers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2020741" y="7573184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157965">
            <a:off x="8166926" y="-5071179"/>
            <a:ext cx="4986242" cy="9424168"/>
          </a:xfrm>
          <a:custGeom>
            <a:avLst/>
            <a:gdLst/>
            <a:ahLst/>
            <a:cxnLst/>
            <a:rect r="r" b="b" t="t" l="l"/>
            <a:pathLst>
              <a:path h="9424168" w="4986242">
                <a:moveTo>
                  <a:pt x="0" y="0"/>
                </a:moveTo>
                <a:lnTo>
                  <a:pt x="4986241" y="0"/>
                </a:lnTo>
                <a:lnTo>
                  <a:pt x="4986241" y="9424169"/>
                </a:lnTo>
                <a:lnTo>
                  <a:pt x="0" y="9424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791213" y="8093090"/>
            <a:ext cx="1372160" cy="1434938"/>
          </a:xfrm>
          <a:custGeom>
            <a:avLst/>
            <a:gdLst/>
            <a:ahLst/>
            <a:cxnLst/>
            <a:rect r="r" b="b" t="t" l="l"/>
            <a:pathLst>
              <a:path h="1434938" w="1372160">
                <a:moveTo>
                  <a:pt x="0" y="0"/>
                </a:moveTo>
                <a:lnTo>
                  <a:pt x="1372160" y="0"/>
                </a:lnTo>
                <a:lnTo>
                  <a:pt x="1372160" y="1434938"/>
                </a:lnTo>
                <a:lnTo>
                  <a:pt x="0" y="14349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096585" y="4464316"/>
            <a:ext cx="1375336" cy="955858"/>
          </a:xfrm>
          <a:custGeom>
            <a:avLst/>
            <a:gdLst/>
            <a:ahLst/>
            <a:cxnLst/>
            <a:rect r="r" b="b" t="t" l="l"/>
            <a:pathLst>
              <a:path h="955858" w="1375336">
                <a:moveTo>
                  <a:pt x="0" y="0"/>
                </a:moveTo>
                <a:lnTo>
                  <a:pt x="1375336" y="0"/>
                </a:lnTo>
                <a:lnTo>
                  <a:pt x="1375336" y="955859"/>
                </a:lnTo>
                <a:lnTo>
                  <a:pt x="0" y="9558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317860" y="4455656"/>
            <a:ext cx="1107051" cy="964518"/>
          </a:xfrm>
          <a:custGeom>
            <a:avLst/>
            <a:gdLst/>
            <a:ahLst/>
            <a:cxnLst/>
            <a:rect r="r" b="b" t="t" l="l"/>
            <a:pathLst>
              <a:path h="964518" w="1107051">
                <a:moveTo>
                  <a:pt x="0" y="0"/>
                </a:moveTo>
                <a:lnTo>
                  <a:pt x="1107051" y="0"/>
                </a:lnTo>
                <a:lnTo>
                  <a:pt x="1107051" y="964519"/>
                </a:lnTo>
                <a:lnTo>
                  <a:pt x="0" y="9645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622746" y="4157692"/>
            <a:ext cx="1096532" cy="1381458"/>
          </a:xfrm>
          <a:custGeom>
            <a:avLst/>
            <a:gdLst/>
            <a:ahLst/>
            <a:cxnLst/>
            <a:rect r="r" b="b" t="t" l="l"/>
            <a:pathLst>
              <a:path h="1381458" w="1096532">
                <a:moveTo>
                  <a:pt x="0" y="0"/>
                </a:moveTo>
                <a:lnTo>
                  <a:pt x="1096532" y="0"/>
                </a:lnTo>
                <a:lnTo>
                  <a:pt x="1096532" y="1381458"/>
                </a:lnTo>
                <a:lnTo>
                  <a:pt x="0" y="1381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39922" y="2440280"/>
            <a:ext cx="6062525" cy="1112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703"/>
              </a:lnSpc>
            </a:pPr>
            <a:r>
              <a:rPr lang="en-US" sz="7199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Why Now?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256383" y="5511210"/>
            <a:ext cx="2737006" cy="2157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2"/>
              </a:lnSpc>
            </a:pPr>
            <a:r>
              <a:rPr lang="en-US" sz="3344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More Data:</a:t>
            </a:r>
          </a:p>
          <a:p>
            <a:pPr algn="ctr">
              <a:lnSpc>
                <a:spcPts val="3982"/>
              </a:lnSpc>
              <a:spcBef>
                <a:spcPct val="0"/>
              </a:spcBef>
            </a:pPr>
            <a:r>
              <a:rPr lang="en-US" b="true" sz="28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2.5 quintillion</a:t>
            </a:r>
            <a:r>
              <a:rPr lang="en-US" b="true" sz="28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bytes generated daily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407737" y="5424850"/>
            <a:ext cx="2737006" cy="224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2"/>
              </a:lnSpc>
              <a:spcBef>
                <a:spcPct val="0"/>
              </a:spcBef>
            </a:pPr>
            <a:r>
              <a:rPr lang="en-US" b="true" sz="31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Better Compu</a:t>
            </a:r>
            <a:r>
              <a:rPr lang="en-US" b="true" sz="31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ters: </a:t>
            </a:r>
            <a:r>
              <a:rPr lang="en-US" b="true" sz="31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GPUs process 1000x faste</a:t>
            </a:r>
            <a:r>
              <a:rPr lang="en-US" b="true" sz="31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749382" y="5434375"/>
            <a:ext cx="2737006" cy="2556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2"/>
              </a:lnSpc>
              <a:spcBef>
                <a:spcPct val="0"/>
              </a:spcBef>
            </a:pPr>
            <a:r>
              <a:rPr lang="en-US" b="true" sz="28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New Techniques: </a:t>
            </a:r>
            <a:r>
              <a:rPr lang="en-US" b="true" sz="28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Transformers &amp;</a:t>
            </a:r>
            <a:r>
              <a:rPr lang="en-US" b="true" sz="28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deep learning</a:t>
            </a:r>
            <a:r>
              <a:rPr lang="en-US" b="true" sz="28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breakthroughs</a:t>
            </a:r>
          </a:p>
        </p:txBody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81143" y="4516341"/>
            <a:ext cx="5303173" cy="2355004"/>
            <a:chOff x="0" y="0"/>
            <a:chExt cx="1396721" cy="6202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6720" cy="620248"/>
            </a:xfrm>
            <a:custGeom>
              <a:avLst/>
              <a:gdLst/>
              <a:ahLst/>
              <a:cxnLst/>
              <a:rect r="r" b="b" t="t" l="l"/>
              <a:pathLst>
                <a:path h="620248" w="1396720">
                  <a:moveTo>
                    <a:pt x="74453" y="0"/>
                  </a:moveTo>
                  <a:lnTo>
                    <a:pt x="1322267" y="0"/>
                  </a:lnTo>
                  <a:cubicBezTo>
                    <a:pt x="1342014" y="0"/>
                    <a:pt x="1360951" y="7844"/>
                    <a:pt x="1374914" y="21807"/>
                  </a:cubicBezTo>
                  <a:cubicBezTo>
                    <a:pt x="1388876" y="35769"/>
                    <a:pt x="1396720" y="54707"/>
                    <a:pt x="1396720" y="74453"/>
                  </a:cubicBezTo>
                  <a:lnTo>
                    <a:pt x="1396720" y="545795"/>
                  </a:lnTo>
                  <a:cubicBezTo>
                    <a:pt x="1396720" y="565541"/>
                    <a:pt x="1388876" y="584479"/>
                    <a:pt x="1374914" y="598441"/>
                  </a:cubicBezTo>
                  <a:cubicBezTo>
                    <a:pt x="1360951" y="612404"/>
                    <a:pt x="1342014" y="620248"/>
                    <a:pt x="1322267" y="620248"/>
                  </a:cubicBezTo>
                  <a:lnTo>
                    <a:pt x="74453" y="620248"/>
                  </a:lnTo>
                  <a:cubicBezTo>
                    <a:pt x="54707" y="620248"/>
                    <a:pt x="35769" y="612404"/>
                    <a:pt x="21807" y="598441"/>
                  </a:cubicBezTo>
                  <a:cubicBezTo>
                    <a:pt x="7844" y="584479"/>
                    <a:pt x="0" y="565541"/>
                    <a:pt x="0" y="545795"/>
                  </a:cubicBezTo>
                  <a:lnTo>
                    <a:pt x="0" y="74453"/>
                  </a:lnTo>
                  <a:cubicBezTo>
                    <a:pt x="0" y="54707"/>
                    <a:pt x="7844" y="35769"/>
                    <a:pt x="21807" y="21807"/>
                  </a:cubicBezTo>
                  <a:cubicBezTo>
                    <a:pt x="35769" y="7844"/>
                    <a:pt x="54707" y="0"/>
                    <a:pt x="744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1396721" cy="715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320779" y="4516341"/>
            <a:ext cx="5303173" cy="2355004"/>
            <a:chOff x="0" y="0"/>
            <a:chExt cx="1396721" cy="62024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6720" cy="620248"/>
            </a:xfrm>
            <a:custGeom>
              <a:avLst/>
              <a:gdLst/>
              <a:ahLst/>
              <a:cxnLst/>
              <a:rect r="r" b="b" t="t" l="l"/>
              <a:pathLst>
                <a:path h="620248" w="1396720">
                  <a:moveTo>
                    <a:pt x="74453" y="0"/>
                  </a:moveTo>
                  <a:lnTo>
                    <a:pt x="1322267" y="0"/>
                  </a:lnTo>
                  <a:cubicBezTo>
                    <a:pt x="1342014" y="0"/>
                    <a:pt x="1360951" y="7844"/>
                    <a:pt x="1374914" y="21807"/>
                  </a:cubicBezTo>
                  <a:cubicBezTo>
                    <a:pt x="1388876" y="35769"/>
                    <a:pt x="1396720" y="54707"/>
                    <a:pt x="1396720" y="74453"/>
                  </a:cubicBezTo>
                  <a:lnTo>
                    <a:pt x="1396720" y="545795"/>
                  </a:lnTo>
                  <a:cubicBezTo>
                    <a:pt x="1396720" y="565541"/>
                    <a:pt x="1388876" y="584479"/>
                    <a:pt x="1374914" y="598441"/>
                  </a:cubicBezTo>
                  <a:cubicBezTo>
                    <a:pt x="1360951" y="612404"/>
                    <a:pt x="1342014" y="620248"/>
                    <a:pt x="1322267" y="620248"/>
                  </a:cubicBezTo>
                  <a:lnTo>
                    <a:pt x="74453" y="620248"/>
                  </a:lnTo>
                  <a:cubicBezTo>
                    <a:pt x="54707" y="620248"/>
                    <a:pt x="35769" y="612404"/>
                    <a:pt x="21807" y="598441"/>
                  </a:cubicBezTo>
                  <a:cubicBezTo>
                    <a:pt x="7844" y="584479"/>
                    <a:pt x="0" y="565541"/>
                    <a:pt x="0" y="545795"/>
                  </a:cubicBezTo>
                  <a:lnTo>
                    <a:pt x="0" y="74453"/>
                  </a:lnTo>
                  <a:cubicBezTo>
                    <a:pt x="0" y="54707"/>
                    <a:pt x="7844" y="35769"/>
                    <a:pt x="21807" y="21807"/>
                  </a:cubicBezTo>
                  <a:cubicBezTo>
                    <a:pt x="35769" y="7844"/>
                    <a:pt x="54707" y="0"/>
                    <a:pt x="744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1396721" cy="715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3230203" y="6172200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1" y="0"/>
                </a:lnTo>
                <a:lnTo>
                  <a:pt x="732379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10398" y="792133"/>
            <a:ext cx="7044662" cy="1095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7"/>
              </a:lnSpc>
            </a:pPr>
            <a:r>
              <a:rPr lang="en-US" sz="7147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Types of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18973" y="792133"/>
            <a:ext cx="7044662" cy="1095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7"/>
              </a:lnSpc>
            </a:pPr>
            <a:r>
              <a:rPr lang="en-US" sz="7147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AI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23129" y="2665715"/>
            <a:ext cx="4019202" cy="784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48"/>
              </a:lnSpc>
              <a:spcBef>
                <a:spcPct val="0"/>
              </a:spcBef>
            </a:pPr>
            <a:r>
              <a:rPr lang="en-US" b="true" sz="4998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Narrow AI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682209" y="2357731"/>
            <a:ext cx="3682422" cy="2155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48"/>
              </a:lnSpc>
              <a:spcBef>
                <a:spcPct val="0"/>
              </a:spcBef>
            </a:pPr>
            <a:r>
              <a:rPr lang="en-US" b="true" sz="4998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</a:t>
            </a:r>
            <a:r>
              <a:rPr lang="en-US" b="true" sz="4998" strike="noStrike" u="non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eneral AI (AGI)</a:t>
            </a:r>
          </a:p>
          <a:p>
            <a:pPr algn="ctr" marL="0" indent="0" lvl="0">
              <a:lnSpc>
                <a:spcPts val="5448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10398" y="4685952"/>
            <a:ext cx="7044662" cy="2573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4"/>
              </a:lnSpc>
            </a:pPr>
            <a:r>
              <a:rPr lang="en-US" sz="2538" u="sng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What exists today</a:t>
            </a:r>
          </a:p>
          <a:p>
            <a:pPr algn="ctr">
              <a:lnSpc>
                <a:spcPts val="3414"/>
              </a:lnSpc>
            </a:pPr>
            <a:r>
              <a:rPr lang="en-US" sz="2438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• Google Translate</a:t>
            </a:r>
          </a:p>
          <a:p>
            <a:pPr algn="ctr">
              <a:lnSpc>
                <a:spcPts val="3274"/>
              </a:lnSpc>
            </a:pPr>
            <a:r>
              <a:rPr lang="en-US" sz="2338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• Tesla Autopilot</a:t>
            </a:r>
          </a:p>
          <a:p>
            <a:pPr algn="ctr">
              <a:lnSpc>
                <a:spcPts val="3274"/>
              </a:lnSpc>
            </a:pPr>
            <a:r>
              <a:rPr lang="en-US" sz="2338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• Face recognition</a:t>
            </a:r>
          </a:p>
          <a:p>
            <a:pPr algn="ctr">
              <a:lnSpc>
                <a:spcPts val="3274"/>
              </a:lnSpc>
            </a:pPr>
            <a:r>
              <a:rPr lang="en-US" sz="2338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100% of current AI</a:t>
            </a:r>
          </a:p>
          <a:p>
            <a:pPr algn="ctr">
              <a:lnSpc>
                <a:spcPts val="3554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0682209" y="4598891"/>
            <a:ext cx="4767738" cy="2180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4"/>
              </a:lnSpc>
            </a:pPr>
            <a:r>
              <a:rPr lang="en-US" sz="2538" u="sng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Doesn't exist</a:t>
            </a:r>
          </a:p>
          <a:p>
            <a:pPr algn="ctr">
              <a:lnSpc>
                <a:spcPts val="3554"/>
              </a:lnSpc>
            </a:pPr>
            <a:r>
              <a:rPr lang="en-US" sz="2538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• Can do ANY human task</a:t>
            </a:r>
          </a:p>
          <a:p>
            <a:pPr algn="ctr">
              <a:lnSpc>
                <a:spcPts val="3554"/>
              </a:lnSpc>
            </a:pPr>
            <a:r>
              <a:rPr lang="en-US" sz="2538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• Purely theoretical</a:t>
            </a:r>
          </a:p>
          <a:p>
            <a:pPr algn="ctr">
              <a:lnSpc>
                <a:spcPts val="3554"/>
              </a:lnSpc>
            </a:pPr>
            <a:r>
              <a:rPr lang="en-US" sz="2538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• Maybe 10-30 years?</a:t>
            </a:r>
          </a:p>
          <a:p>
            <a:pPr algn="ctr">
              <a:lnSpc>
                <a:spcPts val="2854"/>
              </a:lnSpc>
              <a:spcBef>
                <a:spcPct val="0"/>
              </a:spcBef>
            </a:pP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4083336" y="-3454384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238657" y="8627094"/>
            <a:ext cx="2668864" cy="2790969"/>
          </a:xfrm>
          <a:custGeom>
            <a:avLst/>
            <a:gdLst/>
            <a:ahLst/>
            <a:cxnLst/>
            <a:rect r="r" b="b" t="t" l="l"/>
            <a:pathLst>
              <a:path h="2790969" w="2668864">
                <a:moveTo>
                  <a:pt x="0" y="0"/>
                </a:moveTo>
                <a:lnTo>
                  <a:pt x="2668865" y="0"/>
                </a:lnTo>
                <a:lnTo>
                  <a:pt x="2668865" y="2790969"/>
                </a:lnTo>
                <a:lnTo>
                  <a:pt x="0" y="2790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262997" y="5253519"/>
            <a:ext cx="914858" cy="956714"/>
          </a:xfrm>
          <a:custGeom>
            <a:avLst/>
            <a:gdLst/>
            <a:ahLst/>
            <a:cxnLst/>
            <a:rect r="r" b="b" t="t" l="l"/>
            <a:pathLst>
              <a:path h="956714" w="914858">
                <a:moveTo>
                  <a:pt x="0" y="0"/>
                </a:moveTo>
                <a:lnTo>
                  <a:pt x="914857" y="0"/>
                </a:lnTo>
                <a:lnTo>
                  <a:pt x="914857" y="956714"/>
                </a:lnTo>
                <a:lnTo>
                  <a:pt x="0" y="95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97421" y="-1757387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689503" y="4850550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90205" y="8281909"/>
            <a:ext cx="3338225" cy="3490954"/>
          </a:xfrm>
          <a:custGeom>
            <a:avLst/>
            <a:gdLst/>
            <a:ahLst/>
            <a:cxnLst/>
            <a:rect r="r" b="b" t="t" l="l"/>
            <a:pathLst>
              <a:path h="3490954" w="3338225">
                <a:moveTo>
                  <a:pt x="0" y="0"/>
                </a:moveTo>
                <a:lnTo>
                  <a:pt x="3338225" y="0"/>
                </a:lnTo>
                <a:lnTo>
                  <a:pt x="3338225" y="3490954"/>
                </a:lnTo>
                <a:lnTo>
                  <a:pt x="0" y="3490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8292" y="7889636"/>
            <a:ext cx="1028651" cy="1075714"/>
          </a:xfrm>
          <a:custGeom>
            <a:avLst/>
            <a:gdLst/>
            <a:ahLst/>
            <a:cxnLst/>
            <a:rect r="r" b="b" t="t" l="l"/>
            <a:pathLst>
              <a:path h="1075714" w="1028651">
                <a:moveTo>
                  <a:pt x="0" y="0"/>
                </a:moveTo>
                <a:lnTo>
                  <a:pt x="1028651" y="0"/>
                </a:lnTo>
                <a:lnTo>
                  <a:pt x="1028651" y="1075714"/>
                </a:lnTo>
                <a:lnTo>
                  <a:pt x="0" y="107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45794" y="1092111"/>
            <a:ext cx="9237878" cy="2502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0"/>
              </a:lnSpc>
            </a:pPr>
            <a:r>
              <a:rPr lang="en-US" sz="8607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The AI Hierarchy:</a:t>
            </a:r>
          </a:p>
          <a:p>
            <a:pPr algn="ctr">
              <a:lnSpc>
                <a:spcPts val="9210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2508921" y="3078519"/>
            <a:ext cx="14922038" cy="770553"/>
            <a:chOff x="0" y="0"/>
            <a:chExt cx="3930084" cy="20294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30084" cy="202944"/>
            </a:xfrm>
            <a:custGeom>
              <a:avLst/>
              <a:gdLst/>
              <a:ahLst/>
              <a:cxnLst/>
              <a:rect r="r" b="b" t="t" l="l"/>
              <a:pathLst>
                <a:path h="202944" w="3930084">
                  <a:moveTo>
                    <a:pt x="26460" y="0"/>
                  </a:moveTo>
                  <a:lnTo>
                    <a:pt x="3903624" y="0"/>
                  </a:lnTo>
                  <a:cubicBezTo>
                    <a:pt x="3910642" y="0"/>
                    <a:pt x="3917372" y="2788"/>
                    <a:pt x="3922334" y="7750"/>
                  </a:cubicBezTo>
                  <a:cubicBezTo>
                    <a:pt x="3927296" y="12712"/>
                    <a:pt x="3930084" y="19442"/>
                    <a:pt x="3930084" y="26460"/>
                  </a:cubicBezTo>
                  <a:lnTo>
                    <a:pt x="3930084" y="176484"/>
                  </a:lnTo>
                  <a:cubicBezTo>
                    <a:pt x="3930084" y="191097"/>
                    <a:pt x="3918238" y="202944"/>
                    <a:pt x="3903624" y="202944"/>
                  </a:cubicBezTo>
                  <a:lnTo>
                    <a:pt x="26460" y="202944"/>
                  </a:lnTo>
                  <a:cubicBezTo>
                    <a:pt x="11847" y="202944"/>
                    <a:pt x="0" y="191097"/>
                    <a:pt x="0" y="176484"/>
                  </a:cubicBezTo>
                  <a:lnTo>
                    <a:pt x="0" y="26460"/>
                  </a:lnTo>
                  <a:cubicBezTo>
                    <a:pt x="0" y="11847"/>
                    <a:pt x="11847" y="0"/>
                    <a:pt x="264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95250"/>
              <a:ext cx="3930084" cy="298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679703" y="4372947"/>
            <a:ext cx="13751256" cy="770553"/>
            <a:chOff x="0" y="0"/>
            <a:chExt cx="3621730" cy="20294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621730" cy="202944"/>
            </a:xfrm>
            <a:custGeom>
              <a:avLst/>
              <a:gdLst/>
              <a:ahLst/>
              <a:cxnLst/>
              <a:rect r="r" b="b" t="t" l="l"/>
              <a:pathLst>
                <a:path h="202944" w="3621730">
                  <a:moveTo>
                    <a:pt x="28713" y="0"/>
                  </a:moveTo>
                  <a:lnTo>
                    <a:pt x="3593017" y="0"/>
                  </a:lnTo>
                  <a:cubicBezTo>
                    <a:pt x="3608875" y="0"/>
                    <a:pt x="3621730" y="12855"/>
                    <a:pt x="3621730" y="28713"/>
                  </a:cubicBezTo>
                  <a:lnTo>
                    <a:pt x="3621730" y="174231"/>
                  </a:lnTo>
                  <a:cubicBezTo>
                    <a:pt x="3621730" y="190089"/>
                    <a:pt x="3608875" y="202944"/>
                    <a:pt x="3593017" y="202944"/>
                  </a:cubicBezTo>
                  <a:lnTo>
                    <a:pt x="28713" y="202944"/>
                  </a:lnTo>
                  <a:cubicBezTo>
                    <a:pt x="21098" y="202944"/>
                    <a:pt x="13795" y="199919"/>
                    <a:pt x="8410" y="194534"/>
                  </a:cubicBezTo>
                  <a:cubicBezTo>
                    <a:pt x="3025" y="189149"/>
                    <a:pt x="0" y="181846"/>
                    <a:pt x="0" y="174231"/>
                  </a:cubicBezTo>
                  <a:lnTo>
                    <a:pt x="0" y="28713"/>
                  </a:lnTo>
                  <a:cubicBezTo>
                    <a:pt x="0" y="21098"/>
                    <a:pt x="3025" y="13795"/>
                    <a:pt x="8410" y="8410"/>
                  </a:cubicBezTo>
                  <a:cubicBezTo>
                    <a:pt x="13795" y="3025"/>
                    <a:pt x="21098" y="0"/>
                    <a:pt x="287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3621730" cy="298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554049" y="6900838"/>
            <a:ext cx="11705251" cy="770553"/>
            <a:chOff x="0" y="0"/>
            <a:chExt cx="3082864" cy="20294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082864" cy="202944"/>
            </a:xfrm>
            <a:custGeom>
              <a:avLst/>
              <a:gdLst/>
              <a:ahLst/>
              <a:cxnLst/>
              <a:rect r="r" b="b" t="t" l="l"/>
              <a:pathLst>
                <a:path h="202944" w="3082864">
                  <a:moveTo>
                    <a:pt x="33732" y="0"/>
                  </a:moveTo>
                  <a:lnTo>
                    <a:pt x="3049133" y="0"/>
                  </a:lnTo>
                  <a:cubicBezTo>
                    <a:pt x="3058079" y="0"/>
                    <a:pt x="3066659" y="3554"/>
                    <a:pt x="3072985" y="9880"/>
                  </a:cubicBezTo>
                  <a:cubicBezTo>
                    <a:pt x="3079310" y="16206"/>
                    <a:pt x="3082864" y="24785"/>
                    <a:pt x="3082864" y="33732"/>
                  </a:cubicBezTo>
                  <a:lnTo>
                    <a:pt x="3082864" y="169212"/>
                  </a:lnTo>
                  <a:cubicBezTo>
                    <a:pt x="3082864" y="187842"/>
                    <a:pt x="3067762" y="202944"/>
                    <a:pt x="3049133" y="202944"/>
                  </a:cubicBezTo>
                  <a:lnTo>
                    <a:pt x="33732" y="202944"/>
                  </a:lnTo>
                  <a:cubicBezTo>
                    <a:pt x="24785" y="202944"/>
                    <a:pt x="16206" y="199390"/>
                    <a:pt x="9880" y="193064"/>
                  </a:cubicBezTo>
                  <a:cubicBezTo>
                    <a:pt x="3554" y="186738"/>
                    <a:pt x="0" y="178158"/>
                    <a:pt x="0" y="169212"/>
                  </a:cubicBezTo>
                  <a:lnTo>
                    <a:pt x="0" y="33732"/>
                  </a:lnTo>
                  <a:cubicBezTo>
                    <a:pt x="0" y="24785"/>
                    <a:pt x="3554" y="16206"/>
                    <a:pt x="9880" y="9880"/>
                  </a:cubicBezTo>
                  <a:cubicBezTo>
                    <a:pt x="16206" y="3554"/>
                    <a:pt x="24785" y="0"/>
                    <a:pt x="3373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3082864" cy="298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661308" y="5605312"/>
            <a:ext cx="12597992" cy="770553"/>
            <a:chOff x="0" y="0"/>
            <a:chExt cx="3317990" cy="20294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317990" cy="202944"/>
            </a:xfrm>
            <a:custGeom>
              <a:avLst/>
              <a:gdLst/>
              <a:ahLst/>
              <a:cxnLst/>
              <a:rect r="r" b="b" t="t" l="l"/>
              <a:pathLst>
                <a:path h="202944" w="3317990">
                  <a:moveTo>
                    <a:pt x="31341" y="0"/>
                  </a:moveTo>
                  <a:lnTo>
                    <a:pt x="3286648" y="0"/>
                  </a:lnTo>
                  <a:cubicBezTo>
                    <a:pt x="3303958" y="0"/>
                    <a:pt x="3317990" y="14032"/>
                    <a:pt x="3317990" y="31341"/>
                  </a:cubicBezTo>
                  <a:lnTo>
                    <a:pt x="3317990" y="171603"/>
                  </a:lnTo>
                  <a:cubicBezTo>
                    <a:pt x="3317990" y="179915"/>
                    <a:pt x="3314688" y="187887"/>
                    <a:pt x="3308810" y="193764"/>
                  </a:cubicBezTo>
                  <a:cubicBezTo>
                    <a:pt x="3302933" y="199642"/>
                    <a:pt x="3294961" y="202944"/>
                    <a:pt x="3286648" y="202944"/>
                  </a:cubicBezTo>
                  <a:lnTo>
                    <a:pt x="31341" y="202944"/>
                  </a:lnTo>
                  <a:cubicBezTo>
                    <a:pt x="23029" y="202944"/>
                    <a:pt x="15057" y="199642"/>
                    <a:pt x="9180" y="193764"/>
                  </a:cubicBezTo>
                  <a:cubicBezTo>
                    <a:pt x="3302" y="187887"/>
                    <a:pt x="0" y="179915"/>
                    <a:pt x="0" y="171603"/>
                  </a:cubicBezTo>
                  <a:lnTo>
                    <a:pt x="0" y="31341"/>
                  </a:lnTo>
                  <a:cubicBezTo>
                    <a:pt x="0" y="23029"/>
                    <a:pt x="3302" y="15057"/>
                    <a:pt x="9180" y="9180"/>
                  </a:cubicBezTo>
                  <a:cubicBezTo>
                    <a:pt x="15057" y="3302"/>
                    <a:pt x="23029" y="0"/>
                    <a:pt x="313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0"/>
              <a:ext cx="3317990" cy="298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2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337262" y="3185284"/>
            <a:ext cx="14922038" cy="461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AI (Artificial Intelligence)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08044" y="4479712"/>
            <a:ext cx="13751256" cy="461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Machine Learning (Learns from data)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256335" y="5712076"/>
            <a:ext cx="12597992" cy="461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Deep</a:t>
            </a:r>
            <a:r>
              <a:rPr lang="en-US" b="true" sz="24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Learning (Neural networks, multiple layers)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554049" y="7005613"/>
            <a:ext cx="11705251" cy="461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Generative AI (Creates text, images, video)</a:t>
            </a:r>
          </a:p>
        </p:txBody>
      </p:sp>
    </p:spTree>
  </p:cSld>
  <p:clrMapOvr>
    <a:masterClrMapping/>
  </p:clrMapOvr>
  <p:transition spd="slow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70554">
                <a:alpha val="100000"/>
              </a:srgbClr>
            </a:gs>
            <a:gs pos="33333">
              <a:srgbClr val="210554">
                <a:alpha val="100000"/>
              </a:srgbClr>
            </a:gs>
            <a:gs pos="66667">
              <a:srgbClr val="130554">
                <a:alpha val="100000"/>
              </a:srgbClr>
            </a:gs>
            <a:gs pos="100000">
              <a:srgbClr val="130554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97421" y="-3379050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878691" y="7664725"/>
            <a:ext cx="7323792" cy="8229600"/>
          </a:xfrm>
          <a:custGeom>
            <a:avLst/>
            <a:gdLst/>
            <a:ahLst/>
            <a:cxnLst/>
            <a:rect r="r" b="b" t="t" l="l"/>
            <a:pathLst>
              <a:path h="8229600" w="7323792">
                <a:moveTo>
                  <a:pt x="0" y="0"/>
                </a:moveTo>
                <a:lnTo>
                  <a:pt x="7323792" y="0"/>
                </a:lnTo>
                <a:lnTo>
                  <a:pt x="73237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00534" y="944451"/>
            <a:ext cx="1028651" cy="1075714"/>
          </a:xfrm>
          <a:custGeom>
            <a:avLst/>
            <a:gdLst/>
            <a:ahLst/>
            <a:cxnLst/>
            <a:rect r="r" b="b" t="t" l="l"/>
            <a:pathLst>
              <a:path h="1075714" w="1028651">
                <a:moveTo>
                  <a:pt x="0" y="0"/>
                </a:moveTo>
                <a:lnTo>
                  <a:pt x="1028652" y="0"/>
                </a:lnTo>
                <a:lnTo>
                  <a:pt x="1028652" y="1075714"/>
                </a:lnTo>
                <a:lnTo>
                  <a:pt x="0" y="107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528575">
            <a:off x="15070671" y="1912818"/>
            <a:ext cx="1254851" cy="2351010"/>
          </a:xfrm>
          <a:custGeom>
            <a:avLst/>
            <a:gdLst/>
            <a:ahLst/>
            <a:cxnLst/>
            <a:rect r="r" b="b" t="t" l="l"/>
            <a:pathLst>
              <a:path h="2351010" w="1254851">
                <a:moveTo>
                  <a:pt x="0" y="0"/>
                </a:moveTo>
                <a:lnTo>
                  <a:pt x="1254851" y="0"/>
                </a:lnTo>
                <a:lnTo>
                  <a:pt x="1254851" y="2351009"/>
                </a:lnTo>
                <a:lnTo>
                  <a:pt x="0" y="235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2211570" y="5176772"/>
            <a:ext cx="1971702" cy="1905157"/>
          </a:xfrm>
          <a:custGeom>
            <a:avLst/>
            <a:gdLst/>
            <a:ahLst/>
            <a:cxnLst/>
            <a:rect r="r" b="b" t="t" l="l"/>
            <a:pathLst>
              <a:path h="1905157" w="1971702">
                <a:moveTo>
                  <a:pt x="0" y="0"/>
                </a:moveTo>
                <a:lnTo>
                  <a:pt x="1971702" y="0"/>
                </a:lnTo>
                <a:lnTo>
                  <a:pt x="1971702" y="1905157"/>
                </a:lnTo>
                <a:lnTo>
                  <a:pt x="0" y="19051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860674" y="471522"/>
            <a:ext cx="8377952" cy="3100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23"/>
              </a:lnSpc>
            </a:pPr>
            <a:r>
              <a:rPr lang="en-US" sz="7498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The Gartner</a:t>
            </a:r>
          </a:p>
          <a:p>
            <a:pPr algn="ctr">
              <a:lnSpc>
                <a:spcPts val="8023"/>
              </a:lnSpc>
            </a:pPr>
            <a:r>
              <a:rPr lang="en-US" sz="7498" b="true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Hype </a:t>
            </a:r>
            <a:r>
              <a:rPr lang="en-US" sz="7498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Cycle</a:t>
            </a:r>
          </a:p>
          <a:p>
            <a:pPr algn="ctr">
              <a:lnSpc>
                <a:spcPts val="7377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552853" y="1080924"/>
            <a:ext cx="9289137" cy="678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2"/>
              </a:lnSpc>
              <a:spcBef>
                <a:spcPct val="0"/>
              </a:spcBef>
            </a:pPr>
            <a:r>
              <a:rPr lang="en-US" b="true" sz="36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Every new technology follows this pattern: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3205" y="3224401"/>
            <a:ext cx="12729092" cy="6033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1. Technology Trigger </a:t>
            </a:r>
          </a:p>
          <a:p>
            <a:pPr algn="l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Initial breakthrough generates excitement. For AI: rise of ChatGPT, generative models.</a:t>
            </a:r>
          </a:p>
          <a:p>
            <a:pPr algn="l">
              <a:lnSpc>
                <a:spcPts val="3422"/>
              </a:lnSpc>
              <a:spcBef>
                <a:spcPct val="0"/>
              </a:spcBef>
            </a:pPr>
          </a:p>
          <a:p>
            <a:pPr algn="l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2. Peak of Inflated Expectations </a:t>
            </a:r>
          </a:p>
          <a:p>
            <a:pPr algn="l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Belief AI will solve everything. Wild projections about potential. Media hype.</a:t>
            </a:r>
          </a:p>
          <a:p>
            <a:pPr algn="l">
              <a:lnSpc>
                <a:spcPts val="3422"/>
              </a:lnSpc>
              <a:spcBef>
                <a:spcPct val="0"/>
              </a:spcBef>
            </a:pPr>
          </a:p>
          <a:p>
            <a:pPr algn="l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3. Trough of Disillusionment </a:t>
            </a:r>
          </a:p>
          <a:p>
            <a:pPr algn="l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Reality sets in. High expectations not met. Many projects fail or stall.</a:t>
            </a:r>
          </a:p>
          <a:p>
            <a:pPr algn="l">
              <a:lnSpc>
                <a:spcPts val="3422"/>
              </a:lnSpc>
              <a:spcBef>
                <a:spcPct val="0"/>
              </a:spcBef>
            </a:pPr>
          </a:p>
          <a:p>
            <a:pPr algn="l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4. Slope of Enlightenment </a:t>
            </a:r>
          </a:p>
          <a:p>
            <a:pPr algn="l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Practical implementations emerge. Understanding of strengths and limitations.</a:t>
            </a:r>
          </a:p>
          <a:p>
            <a:pPr algn="l">
              <a:lnSpc>
                <a:spcPts val="3422"/>
              </a:lnSpc>
              <a:spcBef>
                <a:spcPct val="0"/>
              </a:spcBef>
            </a:pPr>
          </a:p>
          <a:p>
            <a:pPr algn="l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7AE6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5. Plateau of Productivity </a:t>
            </a:r>
          </a:p>
          <a:p>
            <a:pPr algn="l">
              <a:lnSpc>
                <a:spcPts val="3422"/>
              </a:lnSpc>
              <a:spcBef>
                <a:spcPct val="0"/>
              </a:spcBef>
            </a:pPr>
            <a:r>
              <a:rPr lang="en-US" b="true" sz="244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Mature adoption. Real, measurable benefits. Technology becomes standard.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367576" y="5189486"/>
            <a:ext cx="3375632" cy="1919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2"/>
              </a:lnSpc>
              <a:spcBef>
                <a:spcPct val="0"/>
              </a:spcBef>
            </a:pPr>
            <a:r>
              <a:rPr lang="en-US" b="true" sz="3544">
                <a:solidFill>
                  <a:srgbClr val="D0C292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We're currently between </a:t>
            </a:r>
          </a:p>
          <a:p>
            <a:pPr algn="ctr">
              <a:lnSpc>
                <a:spcPts val="4962"/>
              </a:lnSpc>
              <a:spcBef>
                <a:spcPct val="0"/>
              </a:spcBef>
            </a:pPr>
            <a:r>
              <a:rPr lang="en-US" b="true" sz="3544">
                <a:solidFill>
                  <a:srgbClr val="D0C292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stages 2 and 3</a:t>
            </a:r>
          </a:p>
        </p:txBody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DAG4MZn_vLU</dc:identifier>
  <dcterms:modified xsi:type="dcterms:W3CDTF">2011-08-01T06:04:30Z</dcterms:modified>
  <cp:revision>1</cp:revision>
  <dc:title>What is AI?</dc:title>
</cp:coreProperties>
</file>