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77" r:id="rId4"/>
    <p:sldId id="260" r:id="rId5"/>
    <p:sldId id="274" r:id="rId6"/>
    <p:sldId id="269" r:id="rId7"/>
    <p:sldId id="270" r:id="rId8"/>
    <p:sldId id="262" r:id="rId9"/>
    <p:sldId id="271" r:id="rId10"/>
    <p:sldId id="273" r:id="rId11"/>
    <p:sldId id="267" r:id="rId12"/>
    <p:sldId id="275" r:id="rId13"/>
    <p:sldId id="276" r:id="rId1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F5123-B3CB-6240-AE20-118F52BD2C4E}" type="datetimeFigureOut">
              <a:rPr lang="nl-NL" smtClean="0"/>
              <a:t>21-11-15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95C5A-51A1-8949-B473-CA936CF0D8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461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C924C-5FBD-7349-9CF0-8BA4B2454EBF}" type="datetimeFigureOut">
              <a:rPr lang="nl-NL" smtClean="0"/>
              <a:t>21-11-15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2CF23-022C-AF42-9FB3-F2589D9F1B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73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67CE-6ABF-5C41-A6A2-40FD3D8785A2}" type="datetime1">
              <a:rPr lang="nl-NL" smtClean="0"/>
              <a:t>21-11-15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7CC0-434E-6743-B02D-26CCF2327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93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5A81-EAF5-C340-9C2D-846B333A6D20}" type="datetime1">
              <a:rPr lang="nl-NL" smtClean="0"/>
              <a:t>21-11-15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7CC0-434E-6743-B02D-26CCF2327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47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00F-C469-F94C-B66C-DFE8FF989A8C}" type="datetime1">
              <a:rPr lang="nl-NL" smtClean="0"/>
              <a:t>21-11-15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7CC0-434E-6743-B02D-26CCF2327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25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FE1F-DA13-F14E-9D5D-05AE689A7BD7}" type="datetime1">
              <a:rPr lang="nl-NL" smtClean="0"/>
              <a:t>21-11-15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7CC0-434E-6743-B02D-26CCF2327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8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213C-8CAA-C644-886A-F811FBB87690}" type="datetime1">
              <a:rPr lang="nl-NL" smtClean="0"/>
              <a:t>21-11-15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7CC0-434E-6743-B02D-26CCF2327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40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2420-1384-074D-A193-A4C1B827A855}" type="datetime1">
              <a:rPr lang="nl-NL" smtClean="0"/>
              <a:t>21-11-15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7CC0-434E-6743-B02D-26CCF2327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24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D4AF-5D15-7E4F-8E1A-1EF64B62D9F8}" type="datetime1">
              <a:rPr lang="nl-NL" smtClean="0"/>
              <a:t>21-11-15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7CC0-434E-6743-B02D-26CCF2327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49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E2C-AAAE-AC42-AA4D-623341366C8D}" type="datetime1">
              <a:rPr lang="nl-NL" smtClean="0"/>
              <a:t>21-11-15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7CC0-434E-6743-B02D-26CCF2327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43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D556-E929-C945-B967-006DECC6FE31}" type="datetime1">
              <a:rPr lang="nl-NL" smtClean="0"/>
              <a:t>21-11-15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7CC0-434E-6743-B02D-26CCF2327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18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CD11-871B-084F-B217-EC55702409D0}" type="datetime1">
              <a:rPr lang="nl-NL" smtClean="0"/>
              <a:t>21-11-15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7CC0-434E-6743-B02D-26CCF2327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6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DABA-9246-9744-A95E-B43E7D498486}" type="datetime1">
              <a:rPr lang="nl-NL" smtClean="0"/>
              <a:t>21-11-15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7CC0-434E-6743-B02D-26CCF2327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38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81166-06C7-4C4E-9C35-EC2E450613BB}" type="datetime1">
              <a:rPr lang="nl-NL" smtClean="0"/>
              <a:t>21-11-15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is M-pesa a frugal innovation?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7CC0-434E-6743-B02D-26CCF2327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55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78923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>
                <a:cs typeface="Arial"/>
              </a:rPr>
              <a:t>How can frugal innovation become inclusive innovation</a:t>
            </a:r>
            <a:endParaRPr lang="en-GB" b="1" dirty="0">
              <a:cs typeface="Arial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368034"/>
            <a:ext cx="6400800" cy="17526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Mobile payments in </a:t>
            </a:r>
            <a:r>
              <a:rPr lang="en-GB" b="1" dirty="0" smtClean="0">
                <a:solidFill>
                  <a:schemeClr val="tx1"/>
                </a:solidFill>
              </a:rPr>
              <a:t>Kenya: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is </a:t>
            </a:r>
            <a:r>
              <a:rPr lang="en-GB" b="1" dirty="0">
                <a:solidFill>
                  <a:schemeClr val="tx1"/>
                </a:solidFill>
              </a:rPr>
              <a:t>M-pesa </a:t>
            </a:r>
            <a:r>
              <a:rPr lang="en-GB" b="1" dirty="0" smtClean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frugal innovation?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￼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6" y="5625056"/>
            <a:ext cx="1232944" cy="123294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677" y="5860095"/>
            <a:ext cx="1409906" cy="659245"/>
          </a:xfrm>
          <a:prstGeom prst="rect">
            <a:avLst/>
          </a:prstGeom>
        </p:spPr>
      </p:pic>
      <p:sp>
        <p:nvSpPr>
          <p:cNvPr id="11" name="Subtitel 2"/>
          <p:cNvSpPr txBox="1">
            <a:spLocks/>
          </p:cNvSpPr>
          <p:nvPr/>
        </p:nvSpPr>
        <p:spPr>
          <a:xfrm>
            <a:off x="1510256" y="4106144"/>
            <a:ext cx="6400800" cy="903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>
                <a:solidFill>
                  <a:srgbClr val="000000"/>
                </a:solidFill>
              </a:rPr>
              <a:t>Lukas Wellen, Meine Pieter van Dijk</a:t>
            </a:r>
            <a:endParaRPr lang="nl-NL" dirty="0" smtClean="0">
              <a:solidFill>
                <a:srgbClr val="00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155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64"/>
            <a:ext cx="8229600" cy="63936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5a. In summary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87919"/>
              </p:ext>
            </p:extLst>
          </p:nvPr>
        </p:nvGraphicFramePr>
        <p:xfrm>
          <a:off x="130565" y="735951"/>
          <a:ext cx="8890288" cy="5753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441"/>
                <a:gridCol w="7616847"/>
              </a:tblGrid>
              <a:tr h="35309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+mj-lt"/>
                        </a:rPr>
                        <a:t>Element</a:t>
                      </a:r>
                      <a:endParaRPr lang="en-GB" sz="15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latin typeface="+mj-lt"/>
                        </a:rPr>
                        <a:t>Situation at M-pesa/Safaricom</a:t>
                      </a:r>
                      <a:endParaRPr lang="en-GB" sz="1500" noProof="0" dirty="0">
                        <a:latin typeface="+mj-lt"/>
                      </a:endParaRPr>
                    </a:p>
                  </a:txBody>
                  <a:tcPr/>
                </a:tc>
              </a:tr>
              <a:tr h="52703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u="none" noProof="0" dirty="0" smtClean="0">
                          <a:latin typeface="+mj-lt"/>
                        </a:rPr>
                        <a:t>1. Segmentation</a:t>
                      </a:r>
                      <a:endParaRPr lang="en-GB" sz="1500" u="none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•"/>
                      </a:pPr>
                      <a:r>
                        <a:rPr lang="en-GB" sz="1500" baseline="0" noProof="0" dirty="0" smtClean="0">
                          <a:latin typeface="+mj-lt"/>
                        </a:rPr>
                        <a:t>Only generic market segmentation based on turnover (planning to introduce client characteristics)</a:t>
                      </a:r>
                    </a:p>
                  </a:txBody>
                  <a:tcPr/>
                </a:tc>
              </a:tr>
              <a:tr h="14054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u="none" noProof="0" dirty="0" smtClean="0">
                          <a:latin typeface="+mj-lt"/>
                        </a:rPr>
                        <a:t>2. Service</a:t>
                      </a:r>
                      <a:r>
                        <a:rPr lang="en-GB" sz="1500" u="none" baseline="0" noProof="0" dirty="0" smtClean="0">
                          <a:latin typeface="+mj-lt"/>
                        </a:rPr>
                        <a:t> development</a:t>
                      </a:r>
                      <a:endParaRPr lang="en-GB" sz="1500" u="none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•"/>
                      </a:pPr>
                      <a:r>
                        <a:rPr lang="en-GB" sz="1500" baseline="0" noProof="0" dirty="0" smtClean="0">
                          <a:latin typeface="+mj-lt"/>
                        </a:rPr>
                        <a:t>Services </a:t>
                      </a: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are </a:t>
                      </a: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created in-house; rolled-out; updated to correct malfunctioning (planning</a:t>
                      </a:r>
                      <a:r>
                        <a:rPr lang="en-GB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to include client feedback, but not agent feedback)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500" dirty="0" smtClean="0">
                          <a:effectLst/>
                          <a:latin typeface="+mj-lt"/>
                          <a:ea typeface="Cambria"/>
                          <a:cs typeface="Times New Roman"/>
                        </a:rPr>
                        <a:t>Client-trust is not part of Safaricom’s agent management and agents are not trained </a:t>
                      </a:r>
                      <a:r>
                        <a:rPr lang="en-GB" sz="1500" dirty="0" smtClean="0">
                          <a:effectLst/>
                          <a:latin typeface="+mj-lt"/>
                          <a:ea typeface="Cambria"/>
                          <a:cs typeface="Times New Roman"/>
                        </a:rPr>
                        <a:t>in </a:t>
                      </a:r>
                      <a:r>
                        <a:rPr lang="en-GB" sz="1500" dirty="0" smtClean="0">
                          <a:effectLst/>
                          <a:latin typeface="+mj-lt"/>
                          <a:ea typeface="Cambria"/>
                          <a:cs typeface="Times New Roman"/>
                        </a:rPr>
                        <a:t>client service/trust-building</a:t>
                      </a:r>
                      <a:endParaRPr lang="en-GB" sz="1500" kern="1200" baseline="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500" dirty="0" smtClean="0">
                          <a:effectLst/>
                          <a:latin typeface="+mj-lt"/>
                          <a:ea typeface="Cambria"/>
                          <a:cs typeface="Times New Roman"/>
                        </a:rPr>
                        <a:t>Mobile Payment Operators focus on reaching economies-of-scale through</a:t>
                      </a:r>
                      <a:r>
                        <a:rPr lang="en-GB" sz="1500" baseline="0" dirty="0" smtClean="0">
                          <a:effectLst/>
                          <a:latin typeface="+mj-lt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GB" sz="1500" dirty="0" smtClean="0">
                          <a:effectLst/>
                          <a:latin typeface="+mj-lt"/>
                          <a:ea typeface="Cambria"/>
                          <a:cs typeface="Times New Roman"/>
                        </a:rPr>
                        <a:t>technology, marketing and distribution</a:t>
                      </a:r>
                    </a:p>
                  </a:txBody>
                  <a:tcPr/>
                </a:tc>
              </a:tr>
              <a:tr h="74663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u="none" noProof="0" dirty="0" smtClean="0">
                          <a:latin typeface="+mj-lt"/>
                        </a:rPr>
                        <a:t>3. Client contact</a:t>
                      </a:r>
                      <a:endParaRPr lang="en-GB" sz="1500" u="none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•"/>
                      </a:pPr>
                      <a:r>
                        <a:rPr lang="en-GB" sz="1500" noProof="0" dirty="0" smtClean="0">
                          <a:latin typeface="+mj-lt"/>
                        </a:rPr>
                        <a:t>Safaricom</a:t>
                      </a:r>
                      <a:r>
                        <a:rPr lang="en-GB" sz="1500" baseline="0" noProof="0" dirty="0" smtClean="0">
                          <a:latin typeface="+mj-lt"/>
                        </a:rPr>
                        <a:t> listens to clients through its Call Centre to solve issues, not to understand clients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•"/>
                      </a:pPr>
                      <a:r>
                        <a:rPr lang="en-GB" sz="1500" baseline="0" noProof="0" dirty="0" smtClean="0">
                          <a:latin typeface="+mj-lt"/>
                        </a:rPr>
                        <a:t>Field Centres are in urban areas, not in remote parts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•"/>
                      </a:pPr>
                      <a:r>
                        <a:rPr lang="en-GB" sz="1500" baseline="0" noProof="0" dirty="0" smtClean="0">
                          <a:latin typeface="+mj-lt"/>
                        </a:rPr>
                        <a:t>Difficult to reach the Call Centre (focus on high turnover clients)</a:t>
                      </a:r>
                    </a:p>
                  </a:txBody>
                  <a:tcPr/>
                </a:tc>
              </a:tr>
              <a:tr h="35309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u="none" noProof="0" dirty="0" smtClean="0">
                          <a:latin typeface="+mj-lt"/>
                        </a:rPr>
                        <a:t>4. Language</a:t>
                      </a:r>
                      <a:endParaRPr lang="en-GB" sz="1500" u="none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500" noProof="0" dirty="0" smtClean="0">
                          <a:latin typeface="+mj-lt"/>
                        </a:rPr>
                        <a:t>Uses written mid-level English/Swahili;</a:t>
                      </a:r>
                      <a:r>
                        <a:rPr lang="en-GB" sz="1500" baseline="0" noProof="0" dirty="0" smtClean="0">
                          <a:latin typeface="+mj-lt"/>
                        </a:rPr>
                        <a:t> difficult for disempowered clients</a:t>
                      </a:r>
                    </a:p>
                  </a:txBody>
                  <a:tcPr/>
                </a:tc>
              </a:tr>
              <a:tr h="35309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u="none" noProof="0" dirty="0" smtClean="0">
                          <a:latin typeface="+mj-lt"/>
                        </a:rPr>
                        <a:t>5. Networks</a:t>
                      </a:r>
                      <a:endParaRPr lang="en-GB" sz="1500" u="none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500" noProof="0" dirty="0" smtClean="0">
                          <a:latin typeface="+mj-lt"/>
                        </a:rPr>
                        <a:t>Clients are considered as individuals, not </a:t>
                      </a:r>
                      <a:r>
                        <a:rPr lang="en-GB" sz="1500" baseline="0" noProof="0" dirty="0" smtClean="0">
                          <a:latin typeface="+mj-lt"/>
                        </a:rPr>
                        <a:t>in their social context</a:t>
                      </a:r>
                    </a:p>
                  </a:txBody>
                  <a:tcPr/>
                </a:tc>
              </a:tr>
              <a:tr h="98235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u="none" noProof="0" dirty="0" smtClean="0">
                          <a:latin typeface="+mj-lt"/>
                        </a:rPr>
                        <a:t>6. Feedback</a:t>
                      </a:r>
                      <a:endParaRPr lang="en-GB" sz="1500" u="none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500" baseline="0" noProof="0" dirty="0" smtClean="0">
                          <a:latin typeface="+mj-lt"/>
                        </a:rPr>
                        <a:t>Focus on the general Net Promoter Score, not on satisfaction with agents or retention rate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500" baseline="0" noProof="0" dirty="0" smtClean="0">
                          <a:latin typeface="+mj-lt"/>
                        </a:rPr>
                        <a:t>High </a:t>
                      </a:r>
                      <a:r>
                        <a:rPr lang="en-GB" sz="1500" kern="1200" baseline="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Promoter Score </a:t>
                      </a:r>
                      <a:r>
                        <a:rPr lang="en-GB" sz="1500" baseline="0" noProof="0" dirty="0" smtClean="0">
                          <a:latin typeface="+mj-lt"/>
                        </a:rPr>
                        <a:t>is almost a given for a monopoly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500" i="0" dirty="0" smtClean="0">
                          <a:effectLst/>
                          <a:latin typeface="+mj-lt"/>
                          <a:ea typeface="Cambria"/>
                          <a:cs typeface="Times New Roman"/>
                        </a:rPr>
                        <a:t>Safaricom does not analyse feedback per segment and focuses on solving-</a:t>
                      </a:r>
                      <a:r>
                        <a:rPr lang="en-GB" sz="1500" i="0" dirty="0" smtClean="0">
                          <a:effectLst/>
                          <a:latin typeface="+mj-lt"/>
                          <a:ea typeface="Cambria"/>
                          <a:cs typeface="Times New Roman"/>
                        </a:rPr>
                        <a:t>issues, </a:t>
                      </a:r>
                      <a:r>
                        <a:rPr lang="en-GB" sz="1500" i="0" dirty="0" smtClean="0">
                          <a:effectLst/>
                          <a:latin typeface="+mj-lt"/>
                          <a:ea typeface="Cambria"/>
                          <a:cs typeface="Times New Roman"/>
                        </a:rPr>
                        <a:t>not on improving-</a:t>
                      </a:r>
                      <a:r>
                        <a:rPr lang="en-GB" sz="1500" i="0" dirty="0" smtClean="0">
                          <a:effectLst/>
                          <a:latin typeface="+mj-lt"/>
                          <a:ea typeface="Cambria"/>
                          <a:cs typeface="Times New Roman"/>
                        </a:rPr>
                        <a:t>services</a:t>
                      </a:r>
                      <a:endParaRPr lang="en-GB" sz="1500" i="0" baseline="0" noProof="0" dirty="0" smtClean="0">
                        <a:latin typeface="+mj-lt"/>
                      </a:endParaRPr>
                    </a:p>
                  </a:txBody>
                  <a:tcPr/>
                </a:tc>
              </a:tr>
              <a:tr h="89966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u="none" noProof="0" dirty="0" smtClean="0">
                          <a:latin typeface="+mj-lt"/>
                        </a:rPr>
                        <a:t>7. Adapt service delivery</a:t>
                      </a:r>
                      <a:endParaRPr lang="en-GB" sz="1500" u="none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•"/>
                      </a:pP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Safaricom offers the same services to all clients</a:t>
                      </a:r>
                      <a:r>
                        <a:rPr lang="en-GB" sz="1500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500" dirty="0" smtClean="0">
                          <a:effectLst/>
                          <a:latin typeface="+mj-lt"/>
                          <a:ea typeface="Cambria"/>
                          <a:cs typeface="Times New Roman"/>
                        </a:rPr>
                        <a:t>For disempowered people the </a:t>
                      </a: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mbria"/>
                          <a:cs typeface="Times New Roman"/>
                        </a:rPr>
                        <a:t>gap in the </a:t>
                      </a:r>
                      <a:r>
                        <a:rPr lang="en-GB" sz="1500" dirty="0" smtClean="0">
                          <a:effectLst/>
                          <a:latin typeface="+mj-lt"/>
                          <a:ea typeface="Cambria"/>
                          <a:cs typeface="Times New Roman"/>
                        </a:rPr>
                        <a:t> experience journey begins at the start: lack of understanding how to activate and use the service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22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b. Conclusion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7227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It is </a:t>
            </a:r>
            <a:r>
              <a:rPr lang="en-GB" dirty="0" smtClean="0">
                <a:solidFill>
                  <a:srgbClr val="0000FF"/>
                </a:solidFill>
              </a:rPr>
              <a:t>questionable </a:t>
            </a:r>
            <a:r>
              <a:rPr lang="en-GB" dirty="0" smtClean="0"/>
              <a:t>if M-pesa is actually a frugal innovation as Safaricom is focused on technology and high-turnover clients and has not built approaches (listening, understanding, feedback, adapted services) to handle “the hard to reach” disempowered clients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is M-pesa a </a:t>
            </a:r>
            <a:r>
              <a:rPr lang="nl-NL" dirty="0" err="1" smtClean="0"/>
              <a:t>frugal</a:t>
            </a:r>
            <a:r>
              <a:rPr lang="nl-NL" dirty="0" smtClean="0"/>
              <a:t> </a:t>
            </a:r>
            <a:r>
              <a:rPr lang="nl-NL" dirty="0" err="1" smtClean="0"/>
              <a:t>innovation</a:t>
            </a:r>
            <a:r>
              <a:rPr lang="nl-NL" dirty="0" smtClean="0"/>
              <a:t>?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2" b="13362"/>
          <a:stretch>
            <a:fillRect/>
          </a:stretch>
        </p:blipFill>
        <p:spPr bwMode="auto">
          <a:xfrm>
            <a:off x="2842978" y="4140421"/>
            <a:ext cx="3388532" cy="2079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37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442"/>
            <a:ext cx="8229600" cy="629120"/>
          </a:xfrm>
        </p:spPr>
        <p:txBody>
          <a:bodyPr>
            <a:normAutofit fontScale="90000"/>
          </a:bodyPr>
          <a:lstStyle/>
          <a:p>
            <a:r>
              <a:rPr lang="en-GB" dirty="0"/>
              <a:t>6</a:t>
            </a:r>
            <a:r>
              <a:rPr lang="en-GB" dirty="0" smtClean="0"/>
              <a:t>. Suggestions to become more frugal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7391" y="878394"/>
            <a:ext cx="8676637" cy="512906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2200" u="sng" dirty="0">
                <a:solidFill>
                  <a:srgbClr val="000000"/>
                </a:solidFill>
              </a:rPr>
              <a:t>Understand </a:t>
            </a:r>
            <a:r>
              <a:rPr lang="en-GB" sz="2200" u="sng" dirty="0" smtClean="0">
                <a:solidFill>
                  <a:srgbClr val="000000"/>
                </a:solidFill>
              </a:rPr>
              <a:t>clients</a:t>
            </a:r>
            <a:r>
              <a:rPr lang="en-GB" sz="2200" dirty="0" smtClean="0">
                <a:solidFill>
                  <a:srgbClr val="000000"/>
                </a:solidFill>
              </a:rPr>
              <a:t> through segmentation, group characteristics, feedback </a:t>
            </a:r>
            <a:r>
              <a:rPr lang="en-GB" sz="2200" dirty="0">
                <a:solidFill>
                  <a:srgbClr val="000000"/>
                </a:solidFill>
              </a:rPr>
              <a:t>per </a:t>
            </a:r>
            <a:r>
              <a:rPr lang="en-GB" sz="2200" dirty="0" smtClean="0">
                <a:solidFill>
                  <a:srgbClr val="000000"/>
                </a:solidFill>
              </a:rPr>
              <a:t>segment</a:t>
            </a:r>
          </a:p>
          <a:p>
            <a:pPr lvl="0">
              <a:spcBef>
                <a:spcPts val="0"/>
              </a:spcBef>
            </a:pPr>
            <a:r>
              <a:rPr lang="en-GB" sz="2200" u="sng" dirty="0" smtClean="0">
                <a:solidFill>
                  <a:srgbClr val="000000"/>
                </a:solidFill>
              </a:rPr>
              <a:t>Segmentation:</a:t>
            </a:r>
            <a:r>
              <a:rPr lang="en-GB" sz="2200" dirty="0" smtClean="0">
                <a:solidFill>
                  <a:srgbClr val="000000"/>
                </a:solidFill>
              </a:rPr>
              <a:t> include </a:t>
            </a:r>
            <a:r>
              <a:rPr lang="en-GB" sz="2200" dirty="0">
                <a:solidFill>
                  <a:srgbClr val="000000"/>
                </a:solidFill>
              </a:rPr>
              <a:t>understanding </a:t>
            </a:r>
            <a:r>
              <a:rPr lang="en-GB" sz="2200" dirty="0" smtClean="0">
                <a:solidFill>
                  <a:srgbClr val="000000"/>
                </a:solidFill>
              </a:rPr>
              <a:t>of </a:t>
            </a:r>
            <a:r>
              <a:rPr lang="en-GB" sz="2200" dirty="0">
                <a:solidFill>
                  <a:srgbClr val="000000"/>
                </a:solidFill>
              </a:rPr>
              <a:t>language/literacy/numeracy </a:t>
            </a:r>
            <a:r>
              <a:rPr lang="en-GB" sz="2200" dirty="0" smtClean="0">
                <a:solidFill>
                  <a:srgbClr val="000000"/>
                </a:solidFill>
              </a:rPr>
              <a:t>skills, adapt </a:t>
            </a:r>
            <a:r>
              <a:rPr lang="en-GB" sz="2200" dirty="0">
                <a:solidFill>
                  <a:srgbClr val="000000"/>
                </a:solidFill>
              </a:rPr>
              <a:t>communication </a:t>
            </a:r>
            <a:r>
              <a:rPr lang="en-GB" sz="2200" dirty="0" smtClean="0">
                <a:solidFill>
                  <a:srgbClr val="000000"/>
                </a:solidFill>
              </a:rPr>
              <a:t>and services accordingly</a:t>
            </a:r>
            <a:endParaRPr lang="nl-NL" sz="22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nl-NL" sz="2200" u="sng" dirty="0" smtClean="0">
                <a:solidFill>
                  <a:srgbClr val="000000"/>
                </a:solidFill>
              </a:rPr>
              <a:t>Client/</a:t>
            </a:r>
            <a:r>
              <a:rPr lang="en-GB" sz="2200" u="sng" dirty="0" smtClean="0">
                <a:solidFill>
                  <a:srgbClr val="000000"/>
                </a:solidFill>
              </a:rPr>
              <a:t>agents</a:t>
            </a:r>
            <a:r>
              <a:rPr lang="en-GB" sz="2200" dirty="0" smtClean="0">
                <a:solidFill>
                  <a:srgbClr val="000000"/>
                </a:solidFill>
              </a:rPr>
              <a:t>: use </a:t>
            </a:r>
            <a:r>
              <a:rPr lang="en-GB" sz="2200" dirty="0" smtClean="0">
                <a:solidFill>
                  <a:srgbClr val="000000"/>
                </a:solidFill>
              </a:rPr>
              <a:t>them for </a:t>
            </a:r>
            <a:r>
              <a:rPr lang="en-GB" sz="2200" dirty="0" smtClean="0">
                <a:solidFill>
                  <a:srgbClr val="000000"/>
                </a:solidFill>
              </a:rPr>
              <a:t>feedback and product development </a:t>
            </a:r>
            <a:endParaRPr lang="nl-NL" sz="22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en-GB" sz="2200" u="sng" dirty="0" smtClean="0">
                <a:solidFill>
                  <a:srgbClr val="000000"/>
                </a:solidFill>
              </a:rPr>
              <a:t>The Call Centre</a:t>
            </a:r>
            <a:r>
              <a:rPr lang="en-GB" sz="2200" dirty="0" smtClean="0">
                <a:solidFill>
                  <a:srgbClr val="000000"/>
                </a:solidFill>
              </a:rPr>
              <a:t> is a </a:t>
            </a:r>
            <a:r>
              <a:rPr lang="en-GB" sz="2200" dirty="0">
                <a:solidFill>
                  <a:srgbClr val="000000"/>
                </a:solidFill>
              </a:rPr>
              <a:t>major contact </a:t>
            </a:r>
            <a:r>
              <a:rPr lang="en-GB" sz="2200" dirty="0" smtClean="0">
                <a:solidFill>
                  <a:srgbClr val="000000"/>
                </a:solidFill>
              </a:rPr>
              <a:t>channel so follow user satisfaction </a:t>
            </a:r>
          </a:p>
          <a:p>
            <a:pPr lvl="0">
              <a:spcBef>
                <a:spcPts val="0"/>
              </a:spcBef>
            </a:pPr>
            <a:r>
              <a:rPr lang="en-GB" sz="2200" u="sng" dirty="0" smtClean="0">
                <a:solidFill>
                  <a:srgbClr val="000000"/>
                </a:solidFill>
              </a:rPr>
              <a:t>Remote clients</a:t>
            </a:r>
            <a:r>
              <a:rPr lang="en-GB" sz="2200" dirty="0" smtClean="0">
                <a:solidFill>
                  <a:srgbClr val="000000"/>
                </a:solidFill>
              </a:rPr>
              <a:t>: have Client </a:t>
            </a:r>
            <a:r>
              <a:rPr lang="en-GB" sz="2200" dirty="0">
                <a:solidFill>
                  <a:srgbClr val="000000"/>
                </a:solidFill>
              </a:rPr>
              <a:t>Centres in remote areas and </a:t>
            </a:r>
            <a:r>
              <a:rPr lang="en-GB" sz="2200" dirty="0" smtClean="0">
                <a:solidFill>
                  <a:srgbClr val="000000"/>
                </a:solidFill>
              </a:rPr>
              <a:t>train agents to deal with </a:t>
            </a:r>
            <a:r>
              <a:rPr lang="en-GB" sz="2200" dirty="0">
                <a:solidFill>
                  <a:srgbClr val="000000"/>
                </a:solidFill>
              </a:rPr>
              <a:t>disempowered </a:t>
            </a:r>
            <a:r>
              <a:rPr lang="en-GB" sz="2200" dirty="0" smtClean="0">
                <a:solidFill>
                  <a:srgbClr val="000000"/>
                </a:solidFill>
              </a:rPr>
              <a:t>clients</a:t>
            </a:r>
            <a:endParaRPr lang="nl-NL" sz="22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nl-NL" sz="2200" u="sng" dirty="0">
                <a:solidFill>
                  <a:srgbClr val="000000"/>
                </a:solidFill>
              </a:rPr>
              <a:t>C</a:t>
            </a:r>
            <a:r>
              <a:rPr lang="nl-NL" sz="2200" u="sng" dirty="0" smtClean="0">
                <a:solidFill>
                  <a:srgbClr val="000000"/>
                </a:solidFill>
              </a:rPr>
              <a:t>lient</a:t>
            </a:r>
            <a:r>
              <a:rPr lang="en-GB" sz="2200" u="sng" dirty="0" smtClean="0">
                <a:solidFill>
                  <a:srgbClr val="000000"/>
                </a:solidFill>
              </a:rPr>
              <a:t> satisfaction:</a:t>
            </a:r>
            <a:r>
              <a:rPr lang="en-GB" sz="2200" dirty="0" smtClean="0">
                <a:solidFill>
                  <a:srgbClr val="000000"/>
                </a:solidFill>
              </a:rPr>
              <a:t> follow feedback </a:t>
            </a:r>
            <a:r>
              <a:rPr lang="en-GB" sz="2200" dirty="0">
                <a:solidFill>
                  <a:srgbClr val="000000"/>
                </a:solidFill>
              </a:rPr>
              <a:t>per agent and remove </a:t>
            </a:r>
            <a:r>
              <a:rPr lang="en-GB" sz="2200" dirty="0" smtClean="0">
                <a:solidFill>
                  <a:srgbClr val="000000"/>
                </a:solidFill>
              </a:rPr>
              <a:t>them when </a:t>
            </a:r>
            <a:r>
              <a:rPr lang="en-GB" sz="2200" dirty="0">
                <a:solidFill>
                  <a:srgbClr val="000000"/>
                </a:solidFill>
              </a:rPr>
              <a:t>they score </a:t>
            </a:r>
            <a:r>
              <a:rPr lang="en-GB" sz="2200" dirty="0" smtClean="0">
                <a:solidFill>
                  <a:srgbClr val="000000"/>
                </a:solidFill>
              </a:rPr>
              <a:t>low, </a:t>
            </a:r>
            <a:r>
              <a:rPr lang="en-GB" sz="2200" dirty="0" smtClean="0">
                <a:solidFill>
                  <a:srgbClr val="000000"/>
                </a:solidFill>
              </a:rPr>
              <a:t>also </a:t>
            </a:r>
            <a:r>
              <a:rPr lang="en-GB" sz="2200" dirty="0">
                <a:solidFill>
                  <a:srgbClr val="000000"/>
                </a:solidFill>
              </a:rPr>
              <a:t>check if </a:t>
            </a:r>
            <a:r>
              <a:rPr lang="en-GB" sz="2200" dirty="0" smtClean="0">
                <a:solidFill>
                  <a:srgbClr val="000000"/>
                </a:solidFill>
              </a:rPr>
              <a:t>KYC is followed </a:t>
            </a:r>
            <a:r>
              <a:rPr lang="en-GB" sz="2200" dirty="0">
                <a:solidFill>
                  <a:srgbClr val="000000"/>
                </a:solidFill>
              </a:rPr>
              <a:t>to diminish </a:t>
            </a:r>
            <a:r>
              <a:rPr lang="en-GB" sz="2200" dirty="0" smtClean="0">
                <a:solidFill>
                  <a:srgbClr val="000000"/>
                </a:solidFill>
              </a:rPr>
              <a:t>fraud</a:t>
            </a:r>
            <a:endParaRPr lang="nl-NL" sz="22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en-GB" sz="2200" u="sng" dirty="0">
                <a:solidFill>
                  <a:srgbClr val="000000"/>
                </a:solidFill>
              </a:rPr>
              <a:t>Agent network</a:t>
            </a:r>
            <a:r>
              <a:rPr lang="en-GB" sz="2200" dirty="0">
                <a:solidFill>
                  <a:srgbClr val="000000"/>
                </a:solidFill>
              </a:rPr>
              <a:t>: maximising the </a:t>
            </a:r>
            <a:r>
              <a:rPr lang="en-GB" sz="2200" dirty="0" smtClean="0">
                <a:solidFill>
                  <a:srgbClr val="000000"/>
                </a:solidFill>
              </a:rPr>
              <a:t>network </a:t>
            </a:r>
            <a:r>
              <a:rPr lang="en-GB" sz="2200" dirty="0">
                <a:solidFill>
                  <a:srgbClr val="000000"/>
                </a:solidFill>
              </a:rPr>
              <a:t>is </a:t>
            </a:r>
            <a:r>
              <a:rPr lang="en-GB" sz="2200" dirty="0" smtClean="0">
                <a:solidFill>
                  <a:srgbClr val="000000"/>
                </a:solidFill>
              </a:rPr>
              <a:t>against the </a:t>
            </a:r>
            <a:r>
              <a:rPr lang="en-GB" sz="2200" dirty="0">
                <a:solidFill>
                  <a:srgbClr val="000000"/>
                </a:solidFill>
              </a:rPr>
              <a:t>interest of </a:t>
            </a:r>
            <a:r>
              <a:rPr lang="en-GB" sz="2200" dirty="0" smtClean="0">
                <a:solidFill>
                  <a:srgbClr val="000000"/>
                </a:solidFill>
              </a:rPr>
              <a:t>clients </a:t>
            </a:r>
            <a:r>
              <a:rPr lang="en-GB" sz="2200" dirty="0">
                <a:solidFill>
                  <a:srgbClr val="000000"/>
                </a:solidFill>
              </a:rPr>
              <a:t>and agents </a:t>
            </a:r>
            <a:r>
              <a:rPr lang="en-GB" sz="2200" dirty="0" smtClean="0">
                <a:solidFill>
                  <a:srgbClr val="000000"/>
                </a:solidFill>
              </a:rPr>
              <a:t>(lower service level)</a:t>
            </a:r>
          </a:p>
          <a:p>
            <a:pPr lvl="0">
              <a:spcBef>
                <a:spcPts val="0"/>
              </a:spcBef>
            </a:pPr>
            <a:r>
              <a:rPr lang="en-GB" sz="2200" u="sng" dirty="0" smtClean="0">
                <a:solidFill>
                  <a:srgbClr val="000000"/>
                </a:solidFill>
              </a:rPr>
              <a:t>Performance </a:t>
            </a:r>
            <a:r>
              <a:rPr lang="en-GB" sz="2200" u="sng" dirty="0">
                <a:solidFill>
                  <a:srgbClr val="000000"/>
                </a:solidFill>
              </a:rPr>
              <a:t>ratios</a:t>
            </a:r>
            <a:r>
              <a:rPr lang="en-GB" sz="2200" dirty="0">
                <a:solidFill>
                  <a:srgbClr val="000000"/>
                </a:solidFill>
              </a:rPr>
              <a:t>: instead of focusing on </a:t>
            </a:r>
            <a:r>
              <a:rPr lang="en-GB" sz="2200" dirty="0" smtClean="0">
                <a:solidFill>
                  <a:srgbClr val="000000"/>
                </a:solidFill>
              </a:rPr>
              <a:t>the general Net </a:t>
            </a:r>
            <a:r>
              <a:rPr lang="en-GB" sz="2200" dirty="0">
                <a:solidFill>
                  <a:srgbClr val="000000"/>
                </a:solidFill>
              </a:rPr>
              <a:t>Promoter Score, differentiate between </a:t>
            </a:r>
            <a:r>
              <a:rPr lang="en-GB" sz="2200" dirty="0" smtClean="0">
                <a:solidFill>
                  <a:srgbClr val="000000"/>
                </a:solidFill>
              </a:rPr>
              <a:t>segments </a:t>
            </a:r>
            <a:r>
              <a:rPr lang="en-GB" sz="2200" dirty="0">
                <a:solidFill>
                  <a:srgbClr val="000000"/>
                </a:solidFill>
              </a:rPr>
              <a:t>and add </a:t>
            </a:r>
            <a:r>
              <a:rPr lang="en-GB" sz="2200" dirty="0" smtClean="0">
                <a:solidFill>
                  <a:srgbClr val="000000"/>
                </a:solidFill>
              </a:rPr>
              <a:t>qualitative opinions</a:t>
            </a:r>
            <a:endParaRPr lang="nl-NL" sz="22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en-GB" sz="2200" u="sng" dirty="0">
                <a:solidFill>
                  <a:srgbClr val="000000"/>
                </a:solidFill>
              </a:rPr>
              <a:t>Product improvement</a:t>
            </a:r>
            <a:r>
              <a:rPr lang="en-GB" sz="2200" dirty="0">
                <a:solidFill>
                  <a:srgbClr val="000000"/>
                </a:solidFill>
              </a:rPr>
              <a:t>: focus on </a:t>
            </a:r>
            <a:r>
              <a:rPr lang="en-GB" sz="2200" dirty="0" smtClean="0">
                <a:solidFill>
                  <a:srgbClr val="000000"/>
                </a:solidFill>
              </a:rPr>
              <a:t>improving services, </a:t>
            </a:r>
            <a:r>
              <a:rPr lang="en-GB" sz="2200" dirty="0">
                <a:solidFill>
                  <a:srgbClr val="000000"/>
                </a:solidFill>
              </a:rPr>
              <a:t>not on solving </a:t>
            </a:r>
            <a:r>
              <a:rPr lang="en-GB" sz="2200" dirty="0" smtClean="0">
                <a:solidFill>
                  <a:srgbClr val="000000"/>
                </a:solidFill>
              </a:rPr>
              <a:t>issues</a:t>
            </a:r>
            <a:endParaRPr lang="nl-NL" sz="2200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NL" dirty="0" smtClean="0"/>
              <a:t>is M-pesa a </a:t>
            </a:r>
            <a:r>
              <a:rPr lang="nl-NL" dirty="0" err="1" smtClean="0"/>
              <a:t>frugal</a:t>
            </a:r>
            <a:r>
              <a:rPr lang="nl-NL" dirty="0" smtClean="0"/>
              <a:t> </a:t>
            </a:r>
            <a:r>
              <a:rPr lang="nl-NL" dirty="0" err="1" smtClean="0"/>
              <a:t>innovation</a:t>
            </a:r>
            <a:r>
              <a:rPr lang="nl-NL" dirty="0" smtClean="0"/>
              <a:t>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80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000" dirty="0"/>
              <a:t>¿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is M-pesa a frugal innovation?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66" y="2184114"/>
            <a:ext cx="3708666" cy="33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1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Financial sector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4869" y="1600200"/>
            <a:ext cx="8401931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Financial inclusion is considered important for economic progress and poverty reduction (Simanowitz 2001, Ledgerwood 2006)</a:t>
            </a:r>
          </a:p>
          <a:p>
            <a:r>
              <a:rPr lang="en-GB" dirty="0" smtClean="0"/>
              <a:t>The majority of </a:t>
            </a:r>
            <a:r>
              <a:rPr lang="en-GB" dirty="0" smtClean="0"/>
              <a:t>the poor remain </a:t>
            </a:r>
            <a:r>
              <a:rPr lang="en-GB" dirty="0" smtClean="0"/>
              <a:t>unbanked and many MSMEs lack access to affordable financial services</a:t>
            </a:r>
          </a:p>
          <a:p>
            <a:r>
              <a:rPr lang="en-GB" dirty="0" smtClean="0"/>
              <a:t>Such clients are targeted by frugal innovations, including new financial services and delivery mechanisms (</a:t>
            </a:r>
            <a:r>
              <a:rPr lang="en-GB" dirty="0" err="1" smtClean="0"/>
              <a:t>Agarwal</a:t>
            </a:r>
            <a:r>
              <a:rPr lang="en-GB" dirty="0" smtClean="0"/>
              <a:t> 2015, </a:t>
            </a:r>
            <a:r>
              <a:rPr lang="en-GB" dirty="0" err="1" smtClean="0"/>
              <a:t>Herstatt</a:t>
            </a:r>
            <a:r>
              <a:rPr lang="en-GB" dirty="0" smtClean="0"/>
              <a:t>/</a:t>
            </a:r>
            <a:r>
              <a:rPr lang="en-GB" dirty="0" err="1" smtClean="0"/>
              <a:t>Tiwari</a:t>
            </a:r>
            <a:r>
              <a:rPr lang="en-GB" dirty="0" smtClean="0"/>
              <a:t> 2012)</a:t>
            </a:r>
          </a:p>
          <a:p>
            <a:r>
              <a:rPr lang="en-GB" dirty="0" smtClean="0"/>
              <a:t>M-pesa is considered a showcase frugal innovation (Stanford, Wikipedia) as it is oriented at disempowered clients (</a:t>
            </a:r>
            <a:r>
              <a:rPr lang="en-GB" dirty="0"/>
              <a:t>poor, remote, uneducated people)</a:t>
            </a:r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9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M-</a:t>
            </a:r>
            <a:r>
              <a:rPr lang="nl-NL" dirty="0" smtClean="0"/>
              <a:t>pesa/Safaricom </a:t>
            </a:r>
            <a:r>
              <a:rPr lang="nl-NL" dirty="0"/>
              <a:t>background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0725"/>
              </p:ext>
            </p:extLst>
          </p:nvPr>
        </p:nvGraphicFramePr>
        <p:xfrm>
          <a:off x="112984" y="1498455"/>
          <a:ext cx="874169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1054"/>
                <a:gridCol w="3490642"/>
              </a:tblGrid>
              <a:tr h="370840">
                <a:tc gridSpan="2"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rgbClr val="000000"/>
                          </a:solidFill>
                        </a:rPr>
                        <a:t>Mobile cash-in/out transactions are performed by 89,000 agents (of which only 10% are controlled by </a:t>
                      </a:r>
                      <a:r>
                        <a:rPr lang="en-GB" sz="2400" b="0" dirty="0" smtClean="0">
                          <a:solidFill>
                            <a:srgbClr val="000000"/>
                          </a:solidFill>
                        </a:rPr>
                        <a:t>Safaricom)</a:t>
                      </a:r>
                      <a:endParaRPr lang="en-GB" sz="2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7836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•"/>
                      </a:pPr>
                      <a:r>
                        <a:rPr lang="en-GB" sz="2400" dirty="0" smtClean="0"/>
                        <a:t>M-pesa is a mobile payment </a:t>
                      </a:r>
                      <a:r>
                        <a:rPr lang="en-GB" sz="2400" dirty="0" smtClean="0"/>
                        <a:t>monopoly. Issues</a:t>
                      </a:r>
                      <a:r>
                        <a:rPr lang="en-GB" sz="2400" dirty="0" smtClean="0"/>
                        <a:t>:</a:t>
                      </a: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GB" sz="2400" dirty="0" smtClean="0"/>
                        <a:t>Platform has to be adapted per phone type</a:t>
                      </a: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GB" sz="2400" dirty="0" smtClean="0"/>
                        <a:t>Know Your Customer-law is difficult to follow in remote areas</a:t>
                      </a: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GB" sz="2400" dirty="0" smtClean="0"/>
                        <a:t>Lurking competition</a:t>
                      </a: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GB" sz="2400" dirty="0" smtClean="0"/>
                        <a:t>Investors focus on profitability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nl-NL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nl-NL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nl-NL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nl-NL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nl-NL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nl-NL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nl-NL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2400" dirty="0" smtClean="0"/>
                        <a:t>Disempowered clients are (therefore) more difficult to reach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13" y="2609245"/>
            <a:ext cx="3274288" cy="2542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49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</a:t>
            </a:r>
            <a:r>
              <a:rPr lang="nl-NL" dirty="0" smtClean="0"/>
              <a:t>. Research in Kenya (2015/9)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06916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nl-NL" sz="2500" u="sng" dirty="0" smtClean="0"/>
              <a:t>Goal</a:t>
            </a:r>
            <a:r>
              <a:rPr lang="nl-NL" sz="2500" dirty="0" smtClean="0"/>
              <a:t>: </a:t>
            </a:r>
            <a:r>
              <a:rPr lang="en-GB" sz="2500" dirty="0" smtClean="0"/>
              <a:t>assess </a:t>
            </a:r>
            <a:r>
              <a:rPr lang="en-GB" sz="2500" dirty="0" smtClean="0"/>
              <a:t>if M</a:t>
            </a:r>
            <a:r>
              <a:rPr lang="en-GB" sz="2500" dirty="0" smtClean="0"/>
              <a:t>-pesa is a frugal </a:t>
            </a:r>
            <a:r>
              <a:rPr lang="en-GB" sz="2500" dirty="0" smtClean="0"/>
              <a:t>innovation, provider of financial </a:t>
            </a:r>
            <a:r>
              <a:rPr lang="en-GB" sz="2500" dirty="0" smtClean="0"/>
              <a:t>services to disempowered people</a:t>
            </a:r>
            <a:endParaRPr lang="nl-NL" sz="2500" dirty="0" smtClean="0"/>
          </a:p>
          <a:p>
            <a:pPr>
              <a:spcBef>
                <a:spcPts val="0"/>
              </a:spcBef>
            </a:pPr>
            <a:r>
              <a:rPr lang="nl-NL" sz="2500" u="sng" dirty="0" smtClean="0"/>
              <a:t>Research</a:t>
            </a:r>
            <a:r>
              <a:rPr lang="nl-NL" sz="2500" dirty="0" smtClean="0"/>
              <a:t>: </a:t>
            </a:r>
            <a:r>
              <a:rPr lang="en-GB" sz="2500" dirty="0" smtClean="0"/>
              <a:t>how </a:t>
            </a:r>
            <a:r>
              <a:rPr lang="en-GB" sz="2500" dirty="0" smtClean="0"/>
              <a:t>Safaricom understands </a:t>
            </a:r>
            <a:r>
              <a:rPr lang="en-GB" sz="2500" dirty="0" smtClean="0"/>
              <a:t>and </a:t>
            </a:r>
            <a:r>
              <a:rPr lang="en-GB" sz="2500" dirty="0"/>
              <a:t>interacts with </a:t>
            </a:r>
            <a:r>
              <a:rPr lang="en-GB" sz="2500" dirty="0" smtClean="0"/>
              <a:t>disempowered clients</a:t>
            </a:r>
          </a:p>
          <a:p>
            <a:pPr>
              <a:spcBef>
                <a:spcPts val="0"/>
              </a:spcBef>
            </a:pPr>
            <a:r>
              <a:rPr lang="en-GB" sz="2500" u="sng" dirty="0" smtClean="0"/>
              <a:t>Approach</a:t>
            </a:r>
            <a:r>
              <a:rPr lang="en-GB" sz="2500" dirty="0"/>
              <a:t>: qualitative </a:t>
            </a:r>
            <a:r>
              <a:rPr lang="en-GB" sz="2500" dirty="0" smtClean="0"/>
              <a:t>semi</a:t>
            </a:r>
            <a:r>
              <a:rPr lang="en-GB" sz="2500" dirty="0"/>
              <a:t>-structured discussions with </a:t>
            </a:r>
            <a:r>
              <a:rPr lang="en-GB" sz="2500" dirty="0" smtClean="0"/>
              <a:t>eight </a:t>
            </a:r>
            <a:r>
              <a:rPr lang="en-GB" sz="2500" dirty="0"/>
              <a:t>Safaricom </a:t>
            </a:r>
            <a:r>
              <a:rPr lang="en-GB" sz="2500" dirty="0" smtClean="0"/>
              <a:t>seniors, </a:t>
            </a:r>
            <a:r>
              <a:rPr lang="en-GB" sz="2500" dirty="0" smtClean="0"/>
              <a:t>three</a:t>
            </a:r>
            <a:r>
              <a:rPr lang="en-GB" sz="2500" dirty="0" smtClean="0"/>
              <a:t> </a:t>
            </a:r>
            <a:r>
              <a:rPr lang="en-GB" sz="2500" dirty="0"/>
              <a:t>field staff, </a:t>
            </a:r>
            <a:r>
              <a:rPr lang="en-GB" sz="2500" dirty="0" smtClean="0"/>
              <a:t>seven agents </a:t>
            </a:r>
            <a:r>
              <a:rPr lang="en-GB" sz="2500" dirty="0"/>
              <a:t>and 11 clients, plus </a:t>
            </a:r>
            <a:r>
              <a:rPr lang="en-GB" sz="2500" dirty="0" smtClean="0"/>
              <a:t>ethnographies </a:t>
            </a:r>
            <a:r>
              <a:rPr lang="en-GB" sz="2500" dirty="0"/>
              <a:t>by </a:t>
            </a:r>
            <a:r>
              <a:rPr lang="en-GB" sz="2500" dirty="0" smtClean="0"/>
              <a:t>TNS</a:t>
            </a:r>
          </a:p>
          <a:p>
            <a:pPr>
              <a:spcBef>
                <a:spcPts val="0"/>
              </a:spcBef>
            </a:pPr>
            <a:r>
              <a:rPr lang="en-GB" sz="2500" u="sng" dirty="0" smtClean="0"/>
              <a:t>Focus</a:t>
            </a:r>
            <a:r>
              <a:rPr lang="en-GB" sz="2500" dirty="0" smtClean="0"/>
              <a:t> </a:t>
            </a:r>
            <a:r>
              <a:rPr lang="en-GB" sz="2500" dirty="0"/>
              <a:t>on </a:t>
            </a:r>
            <a:r>
              <a:rPr lang="en-GB" sz="2500" dirty="0" smtClean="0"/>
              <a:t>clients’ </a:t>
            </a:r>
            <a:r>
              <a:rPr lang="en-GB" sz="2500" dirty="0"/>
              <a:t>worries </a:t>
            </a:r>
            <a:r>
              <a:rPr lang="en-GB" sz="2500" dirty="0" smtClean="0"/>
              <a:t>&amp; wants</a:t>
            </a:r>
            <a:r>
              <a:rPr lang="en-GB" sz="2500" dirty="0"/>
              <a:t>, </a:t>
            </a:r>
            <a:r>
              <a:rPr lang="en-GB" sz="2500" dirty="0" smtClean="0"/>
              <a:t>trust &amp; networks and </a:t>
            </a:r>
            <a:r>
              <a:rPr lang="en-GB" sz="2500" dirty="0"/>
              <a:t>gaps in </a:t>
            </a:r>
            <a:r>
              <a:rPr lang="en-GB" sz="2500" dirty="0" smtClean="0"/>
              <a:t>their experience journey (Mullainathan/Shafir 2013, McGaffey 2014, Ravi/Tyler 2012)</a:t>
            </a:r>
            <a:endParaRPr lang="nl-NL" sz="2500" dirty="0"/>
          </a:p>
          <a:p>
            <a:pPr>
              <a:spcBef>
                <a:spcPts val="0"/>
              </a:spcBef>
            </a:pPr>
            <a:r>
              <a:rPr lang="en-GB" sz="2500" u="sng" dirty="0" smtClean="0"/>
              <a:t>“Checklist”</a:t>
            </a:r>
            <a:r>
              <a:rPr lang="en-GB" sz="2500" dirty="0" smtClean="0"/>
              <a:t>: operational issues for frugal mobile payments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29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608" y="274638"/>
            <a:ext cx="837819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4a. </a:t>
            </a:r>
            <a:r>
              <a:rPr lang="en-GB" dirty="0" err="1" smtClean="0"/>
              <a:t>Operationalising</a:t>
            </a:r>
            <a:r>
              <a:rPr lang="en-GB" dirty="0" smtClean="0"/>
              <a:t> a frugal innovation</a:t>
            </a:r>
            <a:endParaRPr lang="en-GB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34341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144"/>
                <a:gridCol w="64434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900" noProof="0" dirty="0" smtClean="0"/>
                        <a:t>Element</a:t>
                      </a:r>
                      <a:endParaRPr lang="en-GB" sz="1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noProof="0" dirty="0" smtClean="0"/>
                        <a:t>In </a:t>
                      </a:r>
                      <a:r>
                        <a:rPr lang="en-GB" sz="1900" noProof="0" dirty="0" smtClean="0"/>
                        <a:t>the case of M-pesa take into account that:</a:t>
                      </a:r>
                      <a:endParaRPr lang="en-GB" sz="19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u="none" noProof="0" dirty="0" smtClean="0"/>
                        <a:t>1. Segmentation </a:t>
                      </a:r>
                      <a:endParaRPr lang="en-GB" sz="19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noProof="0" dirty="0" smtClean="0"/>
                        <a:t>Disempowered</a:t>
                      </a:r>
                      <a:r>
                        <a:rPr lang="en-GB" sz="1900" baseline="0" noProof="0" dirty="0" smtClean="0"/>
                        <a:t> people are a separate market segment</a:t>
                      </a:r>
                      <a:endParaRPr lang="en-GB" sz="19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u="none" noProof="0" dirty="0" smtClean="0"/>
                        <a:t>2. Service</a:t>
                      </a:r>
                      <a:r>
                        <a:rPr lang="en-GB" sz="1900" u="none" baseline="0" noProof="0" dirty="0" smtClean="0"/>
                        <a:t> development</a:t>
                      </a:r>
                      <a:endParaRPr lang="en-GB" sz="19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noProof="0" dirty="0" smtClean="0"/>
                        <a:t>Listen to clients and differentiate services for disempowered</a:t>
                      </a:r>
                      <a:r>
                        <a:rPr lang="en-GB" sz="1900" baseline="0" noProof="0" dirty="0" smtClean="0"/>
                        <a:t> people (simplified products)</a:t>
                      </a:r>
                      <a:endParaRPr lang="en-GB" sz="19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u="none" noProof="0" dirty="0" smtClean="0"/>
                        <a:t>3. Client contact</a:t>
                      </a:r>
                      <a:endParaRPr lang="en-GB" sz="19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noProof="0" dirty="0" smtClean="0"/>
                        <a:t>Disempowered people need adapted client contact (more oral</a:t>
                      </a:r>
                      <a:r>
                        <a:rPr lang="en-GB" sz="1900" baseline="0" noProof="0" dirty="0" smtClean="0"/>
                        <a:t> information, several contact moments)</a:t>
                      </a:r>
                      <a:endParaRPr lang="en-GB" sz="19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u="none" noProof="0" dirty="0" smtClean="0"/>
                        <a:t>4. Language</a:t>
                      </a:r>
                      <a:endParaRPr lang="en-GB" sz="19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noProof="0" dirty="0" smtClean="0"/>
                        <a:t>Adapt communication to the understanding of the clientele</a:t>
                      </a:r>
                      <a:endParaRPr lang="en-GB" sz="19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u="none" noProof="0" dirty="0" smtClean="0"/>
                        <a:t>5. Social networks</a:t>
                      </a:r>
                      <a:endParaRPr lang="en-GB" sz="19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noProof="0" dirty="0" smtClean="0"/>
                        <a:t>Ne</a:t>
                      </a:r>
                      <a:r>
                        <a:rPr lang="en-GB" sz="1900" baseline="0" noProof="0" dirty="0" smtClean="0"/>
                        <a:t>tworks are important sources of information for disempowered people </a:t>
                      </a:r>
                      <a:r>
                        <a:rPr lang="en-GB" sz="1900" baseline="0" noProof="0" dirty="0" smtClean="0"/>
                        <a:t>(for trust </a:t>
                      </a:r>
                      <a:r>
                        <a:rPr lang="en-GB" sz="1900" baseline="0" noProof="0" dirty="0" smtClean="0"/>
                        <a:t>and understanding)</a:t>
                      </a:r>
                      <a:endParaRPr lang="en-GB" sz="19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u="none" noProof="0" dirty="0" smtClean="0"/>
                        <a:t>6. Feedback</a:t>
                      </a:r>
                      <a:endParaRPr lang="en-GB" sz="19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noProof="0" dirty="0" smtClean="0"/>
                        <a:t>Client feedback helps</a:t>
                      </a:r>
                      <a:r>
                        <a:rPr lang="en-GB" sz="1900" baseline="0" noProof="0" dirty="0" smtClean="0"/>
                        <a:t> </a:t>
                      </a:r>
                      <a:r>
                        <a:rPr lang="en-GB" sz="1900" noProof="0" dirty="0" smtClean="0"/>
                        <a:t>adapting services to the needs of disempowered people (</a:t>
                      </a:r>
                      <a:r>
                        <a:rPr lang="en-GB" sz="1900" baseline="0" noProof="0" dirty="0" smtClean="0"/>
                        <a:t>learning by doing takes time)</a:t>
                      </a:r>
                      <a:endParaRPr lang="en-GB" sz="19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u="none" noProof="0" dirty="0" smtClean="0"/>
                        <a:t>7. Adapt service delivery</a:t>
                      </a:r>
                      <a:endParaRPr lang="en-GB" sz="19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noProof="0" dirty="0" smtClean="0"/>
                        <a:t>Disempowered</a:t>
                      </a:r>
                      <a:r>
                        <a:rPr lang="en-GB" sz="1900" baseline="0" noProof="0" dirty="0" smtClean="0"/>
                        <a:t> clients need adapted service delivery (more time, more explanation)</a:t>
                      </a:r>
                      <a:endParaRPr lang="en-GB" sz="19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0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4b. Results: understanding clients</a:t>
            </a:r>
            <a:endParaRPr lang="en-GB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542322"/>
              </p:ext>
            </p:extLst>
          </p:nvPr>
        </p:nvGraphicFramePr>
        <p:xfrm>
          <a:off x="324152" y="1357630"/>
          <a:ext cx="8229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450"/>
                <a:gridCol w="46961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900" noProof="0" dirty="0" smtClean="0"/>
                        <a:t>Element</a:t>
                      </a:r>
                      <a:endParaRPr lang="en-GB" sz="1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noProof="0" smtClean="0"/>
                        <a:t>Findings at M-pesa/Safaricom</a:t>
                      </a:r>
                      <a:endParaRPr lang="en-GB" sz="19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u="sng" noProof="0" dirty="0" smtClean="0"/>
                        <a:t>Segmentation:</a:t>
                      </a:r>
                      <a:r>
                        <a:rPr lang="en-GB" sz="1900" noProof="0" dirty="0" smtClean="0"/>
                        <a:t> standard business tool to understand clients (Collica 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900" noProof="0" dirty="0" smtClean="0"/>
                        <a:t>M-pesa has 21m clients, divided in only 4 generic segments based on turnover (plans</a:t>
                      </a:r>
                      <a:r>
                        <a:rPr lang="en-GB" sz="1900" baseline="0" noProof="0" dirty="0" smtClean="0"/>
                        <a:t> to build</a:t>
                      </a:r>
                      <a:r>
                        <a:rPr lang="en-GB" sz="1900" noProof="0" dirty="0" smtClean="0"/>
                        <a:t> 16 less generic segments, still mainly based on turnover; plans to perform</a:t>
                      </a:r>
                      <a:r>
                        <a:rPr lang="en-GB" sz="1900" baseline="0" noProof="0" dirty="0" smtClean="0"/>
                        <a:t> </a:t>
                      </a:r>
                      <a:r>
                        <a:rPr lang="en-GB" sz="1900" noProof="0" dirty="0" smtClean="0"/>
                        <a:t>ethnographies for high turnover clients)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u="sng" noProof="0" dirty="0" smtClean="0"/>
                        <a:t>Agents:</a:t>
                      </a:r>
                      <a:r>
                        <a:rPr lang="en-GB" sz="1900" noProof="0" dirty="0" smtClean="0"/>
                        <a:t> key for contact, especially for</a:t>
                      </a:r>
                      <a:r>
                        <a:rPr lang="en-GB" sz="1900" baseline="0" noProof="0" dirty="0" smtClean="0"/>
                        <a:t> disempowered clients that sometimes even have to be explained the use of phones </a:t>
                      </a:r>
                      <a:r>
                        <a:rPr lang="en-GB" sz="1900" noProof="0" dirty="0" smtClean="0"/>
                        <a:t>(Ledgerwood 2006, Mehta/Realini 2015, Grameen 2013 )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•"/>
                      </a:pPr>
                      <a:r>
                        <a:rPr lang="en-GB" sz="1900" noProof="0" dirty="0" smtClean="0"/>
                        <a:t>Yet, Safaricom considers agents as transaction generators,</a:t>
                      </a:r>
                      <a:r>
                        <a:rPr lang="en-GB" sz="1900" baseline="0" noProof="0" dirty="0" smtClean="0"/>
                        <a:t> not as client contacts </a:t>
                      </a:r>
                    </a:p>
                    <a:p>
                      <a:pPr marL="342900" indent="-342900">
                        <a:buFontTx/>
                        <a:buChar char="•"/>
                      </a:pPr>
                      <a:r>
                        <a:rPr lang="en-GB" sz="1900" baseline="0" noProof="0" dirty="0" smtClean="0"/>
                        <a:t>Focus on the </a:t>
                      </a:r>
                      <a:r>
                        <a:rPr lang="en-GB" sz="1900" baseline="0" noProof="0" dirty="0" err="1" smtClean="0"/>
                        <a:t>superagents</a:t>
                      </a:r>
                      <a:r>
                        <a:rPr lang="en-GB" sz="1900" baseline="0" noProof="0" dirty="0" smtClean="0"/>
                        <a:t> that generate 80% of turnover, not on remote agents</a:t>
                      </a:r>
                      <a:endParaRPr lang="en-GB" sz="19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u="sng" noProof="0" dirty="0" smtClean="0"/>
                        <a:t>Language</a:t>
                      </a:r>
                      <a:r>
                        <a:rPr lang="en-GB" sz="1900" noProof="0" dirty="0" smtClean="0"/>
                        <a:t>: adapt per segment to be</a:t>
                      </a:r>
                      <a:r>
                        <a:rPr lang="en-GB" sz="1900" baseline="0" noProof="0" dirty="0" smtClean="0"/>
                        <a:t> understood </a:t>
                      </a:r>
                      <a:r>
                        <a:rPr lang="en-GB" sz="1900" noProof="0" dirty="0" smtClean="0"/>
                        <a:t>(Economidou</a:t>
                      </a:r>
                      <a:r>
                        <a:rPr lang="en-GB" sz="1900" baseline="0" noProof="0" dirty="0" smtClean="0"/>
                        <a:t> 2011)</a:t>
                      </a:r>
                      <a:endParaRPr lang="en-GB" sz="1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900" noProof="0" dirty="0" smtClean="0"/>
                        <a:t>Yet, Safaricom</a:t>
                      </a:r>
                      <a:r>
                        <a:rPr lang="en-GB" sz="1900" baseline="0" noProof="0" dirty="0" smtClean="0"/>
                        <a:t> uses</a:t>
                      </a:r>
                      <a:r>
                        <a:rPr lang="en-GB" sz="1900" noProof="0" dirty="0" smtClean="0"/>
                        <a:t> written mid-level English/Swahili: </a:t>
                      </a:r>
                      <a:r>
                        <a:rPr lang="en-GB" sz="1900" baseline="0" noProof="0" dirty="0" smtClean="0"/>
                        <a:t>difficult for disempowered clients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42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7077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4c. Results: understanding clients</a:t>
            </a:r>
            <a:endParaRPr lang="en-GB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925471"/>
              </p:ext>
            </p:extLst>
          </p:nvPr>
        </p:nvGraphicFramePr>
        <p:xfrm>
          <a:off x="457200" y="1273629"/>
          <a:ext cx="8229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620"/>
                <a:gridCol w="503098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Element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Findings at M-pesa/Safaricom</a:t>
                      </a:r>
                      <a:endParaRPr lang="en-GB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u="sng" noProof="0" dirty="0" smtClean="0"/>
                        <a:t>Social networks</a:t>
                      </a:r>
                      <a:r>
                        <a:rPr lang="en-GB" sz="2000" noProof="0" dirty="0" smtClean="0"/>
                        <a:t> are important </a:t>
                      </a:r>
                      <a:r>
                        <a:rPr lang="en-GB" sz="2000" noProof="0" dirty="0" smtClean="0"/>
                        <a:t>(</a:t>
                      </a:r>
                      <a:r>
                        <a:rPr lang="en-GB" sz="2000" noProof="0" dirty="0" smtClean="0"/>
                        <a:t>Ledgerwood 2006, Hospes/Lont 2004)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GB" sz="2000" noProof="0" dirty="0" smtClean="0"/>
                        <a:t>Yet,</a:t>
                      </a:r>
                      <a:r>
                        <a:rPr lang="en-GB" sz="2000" baseline="0" noProof="0" dirty="0" smtClean="0"/>
                        <a:t> c</a:t>
                      </a:r>
                      <a:r>
                        <a:rPr lang="en-GB" sz="2000" noProof="0" dirty="0" smtClean="0"/>
                        <a:t>lients are considered as individuals, not</a:t>
                      </a:r>
                      <a:r>
                        <a:rPr lang="en-GB" sz="2000" baseline="0" noProof="0" dirty="0" smtClean="0"/>
                        <a:t> in their social context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u="sng" noProof="0" dirty="0" smtClean="0"/>
                        <a:t>Listening</a:t>
                      </a:r>
                      <a:r>
                        <a:rPr lang="en-GB" sz="2000" noProof="0" dirty="0" smtClean="0"/>
                        <a:t> to clients is key to understand</a:t>
                      </a:r>
                      <a:r>
                        <a:rPr lang="en-GB" sz="2000" baseline="0" noProof="0" dirty="0" smtClean="0"/>
                        <a:t> them</a:t>
                      </a:r>
                      <a:r>
                        <a:rPr lang="en-GB" sz="2000" noProof="0" dirty="0" smtClean="0"/>
                        <a:t> (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Robinson 2002, Thompson 2013, Cohen 2009)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GB" sz="2000" noProof="0" dirty="0" smtClean="0"/>
                        <a:t>Safaricom</a:t>
                      </a:r>
                      <a:r>
                        <a:rPr lang="en-GB" sz="2000" baseline="0" noProof="0" dirty="0" smtClean="0"/>
                        <a:t> listens to clients through its Call Centre, but focuses on solving issues, not on understanding clients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GB" sz="2000" baseline="0" noProof="0" dirty="0" smtClean="0"/>
                        <a:t>There are only </a:t>
                      </a:r>
                      <a:r>
                        <a:rPr lang="en-GB" sz="2000" baseline="0" noProof="0" dirty="0" smtClean="0"/>
                        <a:t>urban Field Centres, </a:t>
                      </a:r>
                      <a:r>
                        <a:rPr lang="en-GB" sz="2000" baseline="0" noProof="0" dirty="0" smtClean="0"/>
                        <a:t>not in remote parts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Following </a:t>
                      </a:r>
                      <a:r>
                        <a:rPr lang="en-GB" sz="2000" u="sng" noProof="0" dirty="0" smtClean="0"/>
                        <a:t>client satisfaction </a:t>
                      </a:r>
                      <a:r>
                        <a:rPr lang="en-GB" sz="2000" noProof="0" dirty="0" smtClean="0"/>
                        <a:t>helps getting </a:t>
                      </a:r>
                      <a:r>
                        <a:rPr lang="en-GB" sz="2000" baseline="0" noProof="0" dirty="0" smtClean="0"/>
                        <a:t>feedback (Wilburn 2007, Chapleau 2013)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2000" baseline="0" noProof="0" dirty="0" smtClean="0"/>
                        <a:t>Focus on the general Net Promoter Score, not on satisfaction with agents, nor the client retention rate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2000" baseline="0" noProof="0" dirty="0" smtClean="0"/>
                        <a:t>High Promoter Score is almost a given for a monopoly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83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938"/>
          </a:xfrm>
        </p:spPr>
        <p:txBody>
          <a:bodyPr>
            <a:normAutofit/>
          </a:bodyPr>
          <a:lstStyle/>
          <a:p>
            <a:r>
              <a:rPr lang="en-GB" dirty="0" smtClean="0"/>
              <a:t>4d. Results: building services</a:t>
            </a:r>
            <a:endParaRPr lang="en-GB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848634"/>
              </p:ext>
            </p:extLst>
          </p:nvPr>
        </p:nvGraphicFramePr>
        <p:xfrm>
          <a:off x="336248" y="1203975"/>
          <a:ext cx="8229600" cy="4942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092"/>
                <a:gridCol w="441150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Element</a:t>
                      </a:r>
                      <a:endParaRPr lang="en-GB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smtClean="0"/>
                        <a:t>Findings at M-pesa/Safaricom</a:t>
                      </a:r>
                      <a:endParaRPr lang="en-GB" sz="18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u="sng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Breakthrough</a:t>
                      </a:r>
                      <a:r>
                        <a:rPr lang="en-GB" sz="1800" u="sng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services</a:t>
                      </a:r>
                      <a:r>
                        <a:rPr lang="en-GB" sz="1800" u="non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not require client input as they lack a reference frame (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Alexander/Hordes 2003)</a:t>
                      </a:r>
                      <a:endParaRPr lang="en-GB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Safaricom uses</a:t>
                      </a:r>
                      <a:r>
                        <a:rPr lang="en-GB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engineer-driven product development: create services in-house; rollout; updates to correct malfunctioning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sng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Mature products</a:t>
                      </a:r>
                      <a:r>
                        <a:rPr lang="en-GB" sz="1800" u="non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should include client </a:t>
                      </a:r>
                      <a:r>
                        <a:rPr lang="en-GB" sz="1800" u="non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 and testing by clients </a:t>
                      </a:r>
                      <a:r>
                        <a:rPr lang="en-GB" sz="1800" u="non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(Harvard Business Review)</a:t>
                      </a:r>
                      <a:endParaRPr lang="en-GB" sz="1800" u="non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Safaricom plans to include client-understanding in product-development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u="sng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Differentiate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product/communication/price to reflect level of understanding</a:t>
                      </a:r>
                      <a:endParaRPr lang="en-GB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Yet, the same service is offered to all clients, although high-turnover clients get preferential Call Centre</a:t>
                      </a:r>
                      <a:r>
                        <a:rPr lang="en-GB" sz="1800" noProof="0" dirty="0" smtClean="0">
                          <a:effectLst/>
                        </a:rPr>
                        <a:t> 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endParaRPr lang="en-GB" sz="1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sng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Agents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the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market-knowledge and handle most contacts between clients and Safaricom</a:t>
                      </a:r>
                      <a:endParaRPr lang="en-GB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Yet, agent</a:t>
                      </a:r>
                      <a:r>
                        <a:rPr lang="en-GB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insights are not used for product development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sng" noProof="0" dirty="0" smtClean="0"/>
                        <a:t>The Call Centre</a:t>
                      </a:r>
                      <a:r>
                        <a:rPr lang="en-GB" sz="1800" u="none" noProof="0" dirty="0" smtClean="0"/>
                        <a:t> </a:t>
                      </a:r>
                      <a:r>
                        <a:rPr lang="en-GB" sz="1800" noProof="0" dirty="0" smtClean="0"/>
                        <a:t>is the main client contact for Safaricom (&gt;100k calls per week)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Yet, no contact satisfaction</a:t>
                      </a:r>
                      <a:r>
                        <a:rPr lang="en-GB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follow-up</a:t>
                      </a:r>
                      <a:endParaRPr lang="en-GB" sz="18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Clients complain about delays and service</a:t>
                      </a:r>
                      <a:endParaRPr lang="en-GB" sz="18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86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1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4e. Result: </a:t>
            </a:r>
            <a:r>
              <a:rPr lang="en-GB" dirty="0"/>
              <a:t>building services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277379"/>
              </p:ext>
            </p:extLst>
          </p:nvPr>
        </p:nvGraphicFramePr>
        <p:xfrm>
          <a:off x="237228" y="1104297"/>
          <a:ext cx="8807363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548"/>
                <a:gridCol w="52938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900" noProof="0" dirty="0" smtClean="0"/>
                        <a:t>Element</a:t>
                      </a:r>
                      <a:endParaRPr lang="en-GB" sz="1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noProof="0" dirty="0" smtClean="0"/>
                        <a:t>Findings at M-pesa/Safaricom</a:t>
                      </a:r>
                      <a:endParaRPr lang="en-GB" sz="19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u="sng" noProof="0" dirty="0" smtClean="0"/>
                        <a:t>Agents:</a:t>
                      </a:r>
                      <a:r>
                        <a:rPr lang="en-GB" sz="1900" noProof="0" dirty="0" smtClean="0"/>
                        <a:t> key for clients</a:t>
                      </a:r>
                      <a:r>
                        <a:rPr lang="en-GB" sz="1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9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especially </a:t>
                      </a:r>
                      <a:r>
                        <a:rPr lang="en-GB" sz="1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disempowered people need explanation and time to understand services</a:t>
                      </a:r>
                      <a:r>
                        <a:rPr lang="en-GB" sz="19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Lal/Sachdev 2015, </a:t>
                      </a:r>
                      <a:r>
                        <a:rPr lang="en-GB" sz="19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Ledgerwood </a:t>
                      </a:r>
                      <a:r>
                        <a:rPr lang="en-GB" sz="1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GB" sz="1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Yet, there are only financial requirements to be an agent. This low-condition increases the number of agents, but decreases service quality (Mas/Ngweno 2010)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GB" sz="1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Agents</a:t>
                      </a:r>
                      <a:r>
                        <a:rPr lang="en-GB" sz="19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not suspended for weak service, only if they are reported (rarely) for fraud</a:t>
                      </a:r>
                      <a:endParaRPr lang="en-GB" sz="19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Business-sector propagates the</a:t>
                      </a:r>
                      <a:r>
                        <a:rPr lang="en-GB" sz="1900" i="0" u="sng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improve-services</a:t>
                      </a:r>
                      <a:r>
                        <a:rPr lang="en-GB" sz="190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approach (Total Quality Management, 6-Sigma) to “achieve </a:t>
                      </a:r>
                      <a:r>
                        <a:rPr lang="en-GB" sz="1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client satisfaction”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900" noProof="0" dirty="0" smtClean="0"/>
                        <a:t>Instead, focus on </a:t>
                      </a:r>
                      <a:r>
                        <a:rPr lang="en-GB" sz="1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reducing the number of Client Care Calls and on </a:t>
                      </a:r>
                      <a:r>
                        <a:rPr lang="en-GB" sz="19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solving </a:t>
                      </a:r>
                      <a:r>
                        <a:rPr lang="en-GB" sz="19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issues </a:t>
                      </a:r>
                      <a:r>
                        <a:rPr lang="en-GB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(requiring an understanding of the system), not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on </a:t>
                      </a:r>
                      <a:r>
                        <a:rPr lang="en-GB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improving-services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(requiring insight in clients)</a:t>
                      </a:r>
                      <a:endParaRPr lang="en-GB" sz="2000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u="sng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Simplicity</a:t>
                      </a:r>
                      <a:r>
                        <a:rPr lang="en-GB" sz="1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key for frugal innovations (</a:t>
                      </a:r>
                      <a:r>
                        <a:rPr lang="en-GB" sz="19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Agarwal</a:t>
                      </a:r>
                      <a:r>
                        <a:rPr lang="en-GB" sz="1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 do not “pass the simplicity test” as developers focus on developing products, instead of building client-oriented solutions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GB" sz="1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r>
                        <a:rPr lang="en-GB" sz="19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en-GB" sz="1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M-pesa fee structure is considered complicated (agents, Business Science 2015)</a:t>
                      </a:r>
                      <a:endParaRPr lang="en-GB" sz="19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is M-pesa a frugal innovation?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48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1636</Words>
  <Application>Microsoft Macintosh PowerPoint</Application>
  <PresentationFormat>Diavoorstelling (4:3)</PresentationFormat>
  <Paragraphs>142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How can frugal innovation become inclusive innovation</vt:lpstr>
      <vt:lpstr>1. Financial sector</vt:lpstr>
      <vt:lpstr>2. M-pesa/Safaricom background</vt:lpstr>
      <vt:lpstr>3. Research in Kenya (2015/9)</vt:lpstr>
      <vt:lpstr>4a. Operationalising a frugal innovation</vt:lpstr>
      <vt:lpstr>4b. Results: understanding clients</vt:lpstr>
      <vt:lpstr>4c. Results: understanding clients</vt:lpstr>
      <vt:lpstr>4d. Results: building services</vt:lpstr>
      <vt:lpstr>4e. Result: building services</vt:lpstr>
      <vt:lpstr>5a. In summary</vt:lpstr>
      <vt:lpstr>5b. Conclusion</vt:lpstr>
      <vt:lpstr>6. Suggestions to become more frugal</vt:lpstr>
      <vt:lpstr>¿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Lukas Wellen</dc:creator>
  <cp:lastModifiedBy>Lukas Wellen</cp:lastModifiedBy>
  <cp:revision>69</cp:revision>
  <dcterms:created xsi:type="dcterms:W3CDTF">2015-11-17T14:02:31Z</dcterms:created>
  <dcterms:modified xsi:type="dcterms:W3CDTF">2015-11-21T08:36:12Z</dcterms:modified>
</cp:coreProperties>
</file>