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ti\Desktop\chis%20apper\FRUGALINNOVATION_FINAL%20DATASET02.10.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Main</a:t>
            </a:r>
            <a:r>
              <a:rPr lang="en-GB" baseline="0" dirty="0" smtClean="0"/>
              <a:t> mode of learning by value chain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final!$AC$2</c:f>
              <c:strCache>
                <c:ptCount val="1"/>
                <c:pt idx="0">
                  <c:v>% LVC farmer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final!$AB$3:$AB$5</c:f>
              <c:strCache>
                <c:ptCount val="3"/>
                <c:pt idx="0">
                  <c:v>Tacit</c:v>
                </c:pt>
                <c:pt idx="1">
                  <c:v>Tacit and Explicit</c:v>
                </c:pt>
                <c:pt idx="2">
                  <c:v>Explicit </c:v>
                </c:pt>
              </c:strCache>
            </c:strRef>
          </c:cat>
          <c:val>
            <c:numRef>
              <c:f>final!$AC$3:$AC$5</c:f>
              <c:numCache>
                <c:formatCode>General</c:formatCode>
                <c:ptCount val="3"/>
                <c:pt idx="0">
                  <c:v>10.3448276</c:v>
                </c:pt>
                <c:pt idx="1">
                  <c:v>84.827586199999971</c:v>
                </c:pt>
                <c:pt idx="2">
                  <c:v>4.8275862099999944</c:v>
                </c:pt>
              </c:numCache>
            </c:numRef>
          </c:val>
        </c:ser>
        <c:ser>
          <c:idx val="1"/>
          <c:order val="1"/>
          <c:tx>
            <c:strRef>
              <c:f>final!$AD$2</c:f>
              <c:strCache>
                <c:ptCount val="1"/>
                <c:pt idx="0">
                  <c:v>% GVC farmer</c:v>
                </c:pt>
              </c:strCache>
            </c:strRef>
          </c:tx>
          <c:invertIfNegative val="0"/>
          <c:cat>
            <c:strRef>
              <c:f>final!$AB$3:$AB$5</c:f>
              <c:strCache>
                <c:ptCount val="3"/>
                <c:pt idx="0">
                  <c:v>Tacit</c:v>
                </c:pt>
                <c:pt idx="1">
                  <c:v>Tacit and Explicit</c:v>
                </c:pt>
                <c:pt idx="2">
                  <c:v>Explicit </c:v>
                </c:pt>
              </c:strCache>
            </c:strRef>
          </c:cat>
          <c:val>
            <c:numRef>
              <c:f>final!$AD$3:$AD$5</c:f>
              <c:numCache>
                <c:formatCode>General</c:formatCode>
                <c:ptCount val="3"/>
                <c:pt idx="0">
                  <c:v>1.9354838700000001</c:v>
                </c:pt>
                <c:pt idx="1">
                  <c:v>62.580645199999999</c:v>
                </c:pt>
                <c:pt idx="2">
                  <c:v>35.483871000000001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13008664"/>
        <c:axId val="613002000"/>
      </c:barChart>
      <c:catAx>
        <c:axId val="61300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13002000"/>
        <c:crosses val="autoZero"/>
        <c:auto val="1"/>
        <c:lblAlgn val="ctr"/>
        <c:lblOffset val="100"/>
        <c:noMultiLvlLbl val="0"/>
      </c:catAx>
      <c:valAx>
        <c:axId val="61300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13008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4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1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2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2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4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2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0096BAD-3CB4-4ECB-B365-B6D4C0D461FC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92CA85C-4D64-4511-BE83-CC467058B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An integrative framework linking innovations and value </a:t>
            </a:r>
            <a:r>
              <a:rPr lang="en-GB" sz="4000" b="1" dirty="0" smtClean="0"/>
              <a:t>chains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T</a:t>
            </a:r>
            <a:r>
              <a:rPr lang="en-GB" b="1" dirty="0" smtClean="0"/>
              <a:t>he case of the Kenyan horticulture sector</a:t>
            </a:r>
          </a:p>
          <a:p>
            <a:endParaRPr lang="en-GB" b="1" dirty="0"/>
          </a:p>
          <a:p>
            <a:r>
              <a:rPr lang="en-GB" sz="1600" dirty="0" err="1"/>
              <a:t>Aarti</a:t>
            </a:r>
            <a:r>
              <a:rPr lang="en-GB" sz="1600" dirty="0"/>
              <a:t> Krishnan, University of Manchester, </a:t>
            </a:r>
            <a:r>
              <a:rPr lang="en-GB" sz="1600" dirty="0" smtClean="0"/>
              <a:t>aarti.krishnan-2@manchester.ac.uk</a:t>
            </a:r>
            <a:endParaRPr lang="en-GB" sz="1600" dirty="0"/>
          </a:p>
          <a:p>
            <a:r>
              <a:rPr lang="en-GB" sz="1600" dirty="0"/>
              <a:t>Christopher Foster, University of Sheffield, christopher.foster@sheffield.ac.uk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Frugality – </a:t>
            </a:r>
            <a:r>
              <a:rPr lang="en-GB" dirty="0" smtClean="0"/>
              <a:t>it’s not just for lower value LVC farmers</a:t>
            </a:r>
          </a:p>
          <a:p>
            <a:pPr lvl="1"/>
            <a:r>
              <a:rPr lang="en-GB" dirty="0" smtClean="0"/>
              <a:t>A crucial element of GVC and climate </a:t>
            </a:r>
            <a:r>
              <a:rPr lang="en-GB" dirty="0" smtClean="0"/>
              <a:t>adaptation</a:t>
            </a:r>
            <a:endParaRPr lang="en-GB" dirty="0"/>
          </a:p>
          <a:p>
            <a:pPr lvl="0"/>
            <a:r>
              <a:rPr lang="en-GB" dirty="0"/>
              <a:t>LVC and climate innovation </a:t>
            </a:r>
          </a:p>
          <a:p>
            <a:pPr lvl="1"/>
            <a:r>
              <a:rPr lang="en-GB" dirty="0" smtClean="0"/>
              <a:t>Local </a:t>
            </a:r>
            <a:r>
              <a:rPr lang="en-GB" dirty="0"/>
              <a:t>market farmers sometimes more </a:t>
            </a:r>
            <a:r>
              <a:rPr lang="en-GB" dirty="0" smtClean="0"/>
              <a:t>innovative </a:t>
            </a:r>
          </a:p>
          <a:p>
            <a:pPr lvl="0"/>
            <a:r>
              <a:rPr lang="en-GB" dirty="0" smtClean="0"/>
              <a:t>Innovations </a:t>
            </a:r>
            <a:r>
              <a:rPr lang="en-GB" dirty="0"/>
              <a:t>types are not all the </a:t>
            </a:r>
            <a:r>
              <a:rPr lang="en-GB" dirty="0" smtClean="0"/>
              <a:t>same</a:t>
            </a:r>
          </a:p>
          <a:p>
            <a:pPr lvl="1"/>
            <a:r>
              <a:rPr lang="en-GB" dirty="0" smtClean="0"/>
              <a:t>Different genres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that should effect how they are </a:t>
            </a:r>
            <a:r>
              <a:rPr lang="en-GB" dirty="0" smtClean="0"/>
              <a:t>treated?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GB" dirty="0" smtClean="0"/>
              <a:t>Agricultural value chains </a:t>
            </a:r>
            <a:r>
              <a:rPr lang="en-GB" dirty="0"/>
              <a:t>and climate </a:t>
            </a:r>
            <a:r>
              <a:rPr lang="en-GB" dirty="0" smtClean="0"/>
              <a:t>change</a:t>
            </a:r>
          </a:p>
          <a:p>
            <a:r>
              <a:rPr lang="en-GB" dirty="0"/>
              <a:t>Growing demand for more sustainable practices from value chains</a:t>
            </a:r>
          </a:p>
          <a:p>
            <a:r>
              <a:rPr lang="en-GB" dirty="0" smtClean="0"/>
              <a:t>Farmers increasingly effected by weather extremes</a:t>
            </a:r>
          </a:p>
          <a:p>
            <a:pPr marL="45720" indent="0">
              <a:buNone/>
            </a:pPr>
            <a:r>
              <a:rPr lang="en-GB" b="1" dirty="0" smtClean="0"/>
              <a:t>=&gt; Climate-based innovation</a:t>
            </a:r>
            <a:endParaRPr lang="en-GB" b="1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036" y="3283821"/>
            <a:ext cx="3431465" cy="311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53" y="4149713"/>
            <a:ext cx="3693002" cy="2244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5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Literature on climate-based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3371851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GB" b="1" dirty="0" smtClean="0"/>
              <a:t>Global value </a:t>
            </a:r>
            <a:r>
              <a:rPr lang="en-GB" b="1" dirty="0"/>
              <a:t>chain </a:t>
            </a:r>
            <a:r>
              <a:rPr lang="en-GB" b="1" dirty="0" smtClean="0"/>
              <a:t>literature</a:t>
            </a:r>
          </a:p>
          <a:p>
            <a:r>
              <a:rPr lang="en-GB" dirty="0" smtClean="0"/>
              <a:t>Standards/Quality</a:t>
            </a:r>
          </a:p>
          <a:p>
            <a:r>
              <a:rPr lang="en-GB" dirty="0" smtClean="0"/>
              <a:t>Innovation – lead firms, standards-driven, formal </a:t>
            </a:r>
            <a:r>
              <a:rPr lang="en-GB" dirty="0" smtClean="0"/>
              <a:t>innovation (upgrading)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45720" lvl="0" indent="0">
              <a:buNone/>
            </a:pPr>
            <a:endParaRPr lang="en-GB" dirty="0" smtClean="0"/>
          </a:p>
          <a:p>
            <a:pPr marL="45720" lvl="0" indent="0">
              <a:buNone/>
            </a:pPr>
            <a:endParaRPr lang="en-GB" dirty="0"/>
          </a:p>
          <a:p>
            <a:pPr marL="45720" lvl="0" indent="0">
              <a:buNone/>
            </a:pPr>
            <a:endParaRPr lang="en-GB" dirty="0"/>
          </a:p>
          <a:p>
            <a:pPr marL="45720" lvl="0" indent="0">
              <a:buNone/>
            </a:pP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3371851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GB" b="1" dirty="0"/>
              <a:t>Inclusive </a:t>
            </a:r>
            <a:r>
              <a:rPr lang="en-GB" b="1" dirty="0" smtClean="0"/>
              <a:t>innovation</a:t>
            </a:r>
          </a:p>
          <a:p>
            <a:r>
              <a:rPr lang="en-GB" dirty="0" smtClean="0"/>
              <a:t>Climate adaptations based on local knowledge and farmer networks</a:t>
            </a:r>
          </a:p>
          <a:p>
            <a:r>
              <a:rPr lang="en-GB" dirty="0" smtClean="0"/>
              <a:t>Small-scale, frugal innovations</a:t>
            </a: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5330" y="5933242"/>
            <a:ext cx="1032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GB" b="1" dirty="0" smtClean="0"/>
              <a:t>How does the frugality of innovations vary with farmers participating in global and local value chains?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389697" y="3776541"/>
            <a:ext cx="2847022" cy="2004718"/>
            <a:chOff x="1389697" y="3776541"/>
            <a:chExt cx="2847022" cy="20047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697" y="4146768"/>
              <a:ext cx="1114425" cy="1000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7" t="-1219" r="19024" b="-1"/>
            <a:stretch/>
          </p:blipFill>
          <p:spPr>
            <a:xfrm>
              <a:off x="3156585" y="3776541"/>
              <a:ext cx="994410" cy="9486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860" y="4906864"/>
              <a:ext cx="1165859" cy="87439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05" y="4014140"/>
            <a:ext cx="2245186" cy="126537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5897880" y="1828800"/>
            <a:ext cx="0" cy="3952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2185" y="1297745"/>
            <a:ext cx="4754880" cy="4023360"/>
          </a:xfrm>
        </p:spPr>
        <p:txBody>
          <a:bodyPr/>
          <a:lstStyle/>
          <a:p>
            <a:pPr marL="45720" indent="0">
              <a:buNone/>
            </a:pPr>
            <a:r>
              <a:rPr lang="en-GB" dirty="0" smtClean="0"/>
              <a:t>How do we measure frugal innovation? </a:t>
            </a:r>
            <a:br>
              <a:rPr lang="en-GB" dirty="0" smtClean="0"/>
            </a:br>
            <a:r>
              <a:rPr lang="en-GB" sz="1600" dirty="0" smtClean="0"/>
              <a:t>(World </a:t>
            </a:r>
            <a:r>
              <a:rPr lang="en-GB" sz="1600" dirty="0"/>
              <a:t>Bank, </a:t>
            </a:r>
            <a:r>
              <a:rPr lang="en-GB" sz="1600" dirty="0" smtClean="0"/>
              <a:t>2010; </a:t>
            </a:r>
            <a:r>
              <a:rPr lang="en-GB" sz="1600" dirty="0" err="1"/>
              <a:t>Zanello</a:t>
            </a:r>
            <a:r>
              <a:rPr lang="en-GB" sz="1600" dirty="0"/>
              <a:t> et al., 2015). </a:t>
            </a:r>
            <a:r>
              <a:rPr lang="en-GB" sz="1600" dirty="0" smtClean="0"/>
              <a:t> 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8859" y="1965960"/>
            <a:ext cx="4754880" cy="4023360"/>
          </a:xfrm>
        </p:spPr>
        <p:txBody>
          <a:bodyPr/>
          <a:lstStyle/>
          <a:p>
            <a:r>
              <a:rPr lang="en-GB" dirty="0"/>
              <a:t>Kenya </a:t>
            </a:r>
            <a:r>
              <a:rPr lang="en-GB" dirty="0" smtClean="0"/>
              <a:t>horticulture </a:t>
            </a:r>
            <a:r>
              <a:rPr lang="en-GB" sz="1800" dirty="0" smtClean="0"/>
              <a:t>(Mango/Avocado)</a:t>
            </a:r>
            <a:endParaRPr lang="en-GB" dirty="0" smtClean="0"/>
          </a:p>
          <a:p>
            <a:pPr lvl="1"/>
            <a:r>
              <a:rPr lang="en-GB" dirty="0" smtClean="0"/>
              <a:t>Survey research on farmer practices</a:t>
            </a:r>
          </a:p>
          <a:p>
            <a:pPr lvl="1"/>
            <a:r>
              <a:rPr lang="en-GB" dirty="0"/>
              <a:t>300 farmers in 3 regions</a:t>
            </a:r>
          </a:p>
          <a:p>
            <a:pPr lvl="1"/>
            <a:r>
              <a:rPr lang="en-GB" dirty="0" smtClean="0"/>
              <a:t>~50/50 GVC and LVC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9316"/>
              </p:ext>
            </p:extLst>
          </p:nvPr>
        </p:nvGraphicFramePr>
        <p:xfrm>
          <a:off x="608859" y="3536536"/>
          <a:ext cx="4329357" cy="2628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89620"/>
                <a:gridCol w="93973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Variables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Male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Female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5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Area: Meru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Area:Machakos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Area:Murunga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5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Education: None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Education: Primary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Education: Secondary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Education: High school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Education: Diploma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  <a:tr h="18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Education: Graduate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93" marR="56793" marT="0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2198068"/>
            <a:ext cx="5689061" cy="41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6" y="4434841"/>
            <a:ext cx="10230564" cy="1858383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Farmer innovation score by value chain</a:t>
            </a:r>
          </a:p>
          <a:p>
            <a:pPr lvl="1"/>
            <a:r>
              <a:rPr lang="en-GB" dirty="0" smtClean="0"/>
              <a:t>General trends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rugal </a:t>
            </a:r>
            <a:r>
              <a:rPr lang="en-GB" dirty="0"/>
              <a:t>GVC </a:t>
            </a:r>
            <a:r>
              <a:rPr lang="en-GB" dirty="0" smtClean="0"/>
              <a:t>farmers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nnovative </a:t>
            </a:r>
            <a:r>
              <a:rPr lang="en-GB" dirty="0"/>
              <a:t>LVC farmers</a:t>
            </a:r>
          </a:p>
          <a:p>
            <a:pPr lvl="0"/>
            <a:r>
              <a:rPr lang="en-GB" dirty="0"/>
              <a:t>Policy </a:t>
            </a:r>
            <a:r>
              <a:rPr lang="en-GB" dirty="0" smtClean="0"/>
              <a:t>implications – Frugal innovation and GVC, champion </a:t>
            </a:r>
            <a:r>
              <a:rPr lang="en-GB" dirty="0"/>
              <a:t>L</a:t>
            </a:r>
            <a:r>
              <a:rPr lang="en-GB" dirty="0" smtClean="0"/>
              <a:t>VC farmers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09773"/>
              </p:ext>
            </p:extLst>
          </p:nvPr>
        </p:nvGraphicFramePr>
        <p:xfrm>
          <a:off x="1493583" y="325400"/>
          <a:ext cx="8758462" cy="3827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078"/>
                <a:gridCol w="805778"/>
                <a:gridCol w="814537"/>
                <a:gridCol w="804027"/>
                <a:gridCol w="804027"/>
                <a:gridCol w="238230"/>
                <a:gridCol w="805778"/>
                <a:gridCol w="814537"/>
                <a:gridCol w="804027"/>
                <a:gridCol w="716443"/>
              </a:tblGrid>
              <a:tr h="490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Innovation Types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% in Complexity Score Quartile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for GVC Famers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% in Complexity Score Quartile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for LVC Famers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H-M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L-M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H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H-M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L-M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Overall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18.1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23.3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22.6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36.1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37.2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33.8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20.0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9.0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Climate Var.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76.8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86.2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13.8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Climate </a:t>
                      </a:r>
                      <a:r>
                        <a:rPr lang="en-GB" sz="1200" dirty="0" err="1">
                          <a:effectLst/>
                        </a:rPr>
                        <a:t>Extr</a:t>
                      </a:r>
                      <a:r>
                        <a:rPr lang="en-GB" sz="1200" dirty="0">
                          <a:effectLst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25.8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63.2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45.1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51.0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Conservation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49.0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33.7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26.2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35.9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Climate Adap.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40.9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28.9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16.3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12.3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55.0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25.8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12.0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7.1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Crop Mgm.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26.5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45.8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27.7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35.9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55.9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8.3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Land Use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45.8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47.7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6.5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65.5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Waste Mgm.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16.8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64.1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15.2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19.3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Water Use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29.0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42.6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55.2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26.9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17.9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Sust.Prac.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32.6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26.3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24.0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17.1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55.2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24.5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12.9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7.4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799762" y="1086524"/>
            <a:ext cx="1452283" cy="3065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88490" y="1086524"/>
            <a:ext cx="1452283" cy="3065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66097" y="1086524"/>
            <a:ext cx="6463556" cy="328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424" y="5185180"/>
            <a:ext cx="9872871" cy="1181269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Overall innovation </a:t>
            </a:r>
            <a:r>
              <a:rPr lang="en-GB" dirty="0" smtClean="0"/>
              <a:t>determinants</a:t>
            </a:r>
          </a:p>
          <a:p>
            <a:pPr lvl="1"/>
            <a:r>
              <a:rPr lang="en-GB" dirty="0" smtClean="0"/>
              <a:t>Expected </a:t>
            </a:r>
            <a:r>
              <a:rPr lang="en-GB" dirty="0"/>
              <a:t>trends – skills, education, location, modes of learning; </a:t>
            </a:r>
            <a:endParaRPr lang="en-GB" dirty="0" smtClean="0"/>
          </a:p>
          <a:p>
            <a:pPr lvl="1"/>
            <a:r>
              <a:rPr lang="en-GB" dirty="0"/>
              <a:t>U</a:t>
            </a:r>
            <a:r>
              <a:rPr lang="en-GB" dirty="0" smtClean="0"/>
              <a:t>nexpected </a:t>
            </a:r>
            <a:r>
              <a:rPr lang="en-GB" dirty="0"/>
              <a:t>trends – age, alternative livelihoods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38778"/>
              </p:ext>
            </p:extLst>
          </p:nvPr>
        </p:nvGraphicFramePr>
        <p:xfrm>
          <a:off x="1331072" y="437589"/>
          <a:ext cx="9028541" cy="4500171"/>
        </p:xfrm>
        <a:graphic>
          <a:graphicData uri="http://schemas.openxmlformats.org/drawingml/2006/table">
            <a:tbl>
              <a:tblPr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0769"/>
                <a:gridCol w="1394007"/>
                <a:gridCol w="1013002"/>
                <a:gridCol w="716865"/>
                <a:gridCol w="1477069"/>
                <a:gridCol w="1124957"/>
                <a:gridCol w="781872"/>
              </a:tblGrid>
              <a:tr h="224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Variables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Coefficients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Std. Err.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Z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P&gt;z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95% Conf. Interval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Main buyer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0.94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3.25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1.51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Age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-1.18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0.240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Sex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0.090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Alternate activity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2.05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4.84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1.22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2.88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Education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-0.01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0.940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-0.23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Land size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0.02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0.490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Land ownership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-0.33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-1.02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0.310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-0.97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Farmer group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0.56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2.04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0.040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Internet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-0.56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-1.55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0.120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-1.26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effectLst/>
                        </a:rPr>
                        <a:t>Machakos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-0.28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-0.77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0.440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-0.98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effectLst/>
                        </a:rPr>
                        <a:t>Muranga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-1.98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0.38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-5.17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-2.74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-1.23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Capacity index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3.62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3.61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5.59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Mode of learning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200" b="0" dirty="0">
                          <a:effectLst/>
                        </a:rPr>
                        <a:t>Tacit to mix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2.03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2.53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0.010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0.46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3.60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200" b="0" dirty="0">
                          <a:effectLst/>
                        </a:rPr>
                        <a:t>Mix to explicit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4.18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4.74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0.000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2.45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5.92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/cut1    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2.86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0.72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5.01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/cut2    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4.95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1.12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2.77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7.15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21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/cut3     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6.81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1.14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4.57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9.03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</a:tr>
              <a:tr h="411053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LR chi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(14)     =254.07, Log likelihood = -286.80398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Prob</a:t>
                      </a:r>
                      <a:r>
                        <a:rPr lang="en-GB" sz="1200" dirty="0">
                          <a:effectLst/>
                        </a:rPr>
                        <a:t>&gt; chi</a:t>
                      </a:r>
                      <a:r>
                        <a:rPr lang="en-GB" sz="1200" baseline="30000" dirty="0">
                          <a:effectLst/>
                        </a:rPr>
                        <a:t>2 </a:t>
                      </a:r>
                      <a:r>
                        <a:rPr lang="en-GB" sz="1200" dirty="0">
                          <a:effectLst/>
                        </a:rPr>
                        <a:t>=0,  Pseudo R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 =0.307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3" marR="7449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31056" y="1968642"/>
            <a:ext cx="9028566" cy="169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31083" y="2602114"/>
            <a:ext cx="9028523" cy="436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31074" y="3236813"/>
            <a:ext cx="9028547" cy="66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31072" y="889912"/>
            <a:ext cx="9028529" cy="184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31072" y="1331479"/>
            <a:ext cx="9028529" cy="184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331086" y="3010899"/>
            <a:ext cx="9028546" cy="255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346088"/>
            <a:ext cx="9872871" cy="2000924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Innovation </a:t>
            </a:r>
            <a:r>
              <a:rPr lang="en-GB" dirty="0"/>
              <a:t>types </a:t>
            </a:r>
            <a:endParaRPr lang="en-GB" dirty="0" smtClean="0"/>
          </a:p>
          <a:p>
            <a:pPr lvl="0"/>
            <a:r>
              <a:rPr lang="en-GB" dirty="0" smtClean="0"/>
              <a:t>Innovation genres</a:t>
            </a:r>
            <a:endParaRPr lang="en-GB" dirty="0"/>
          </a:p>
          <a:p>
            <a:pPr lvl="0"/>
            <a:r>
              <a:rPr lang="en-GB" dirty="0"/>
              <a:t>Policy </a:t>
            </a:r>
            <a:r>
              <a:rPr lang="en-GB" dirty="0" smtClean="0"/>
              <a:t>implications</a:t>
            </a:r>
          </a:p>
          <a:p>
            <a:pPr lvl="1"/>
            <a:r>
              <a:rPr lang="en-GB" dirty="0" smtClean="0"/>
              <a:t>Climate </a:t>
            </a:r>
            <a:r>
              <a:rPr lang="en-GB" dirty="0" smtClean="0"/>
              <a:t>adaptation vs </a:t>
            </a:r>
            <a:r>
              <a:rPr lang="en-GB" dirty="0" smtClean="0"/>
              <a:t>sustainable production</a:t>
            </a:r>
          </a:p>
          <a:p>
            <a:pPr lvl="1"/>
            <a:r>
              <a:rPr lang="en-GB" dirty="0" smtClean="0"/>
              <a:t>How might climate-based innovation be guided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36976"/>
              </p:ext>
            </p:extLst>
          </p:nvPr>
        </p:nvGraphicFramePr>
        <p:xfrm>
          <a:off x="542077" y="374709"/>
          <a:ext cx="11074715" cy="3398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468"/>
                <a:gridCol w="1509496"/>
                <a:gridCol w="1402219"/>
                <a:gridCol w="1289615"/>
                <a:gridCol w="1509496"/>
                <a:gridCol w="1289615"/>
                <a:gridCol w="1186903"/>
                <a:gridCol w="1186903"/>
              </a:tblGrid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Sustainable production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Climate adaptation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9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Quart. land use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Quart Waste Mgmt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Quart water use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Quart Crop mgmt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Quart climate variability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Quart clim. extreme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Quart conservation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Value chain type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0.584*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0.627**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0.411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0.616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0.232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0.0144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Age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-0.00405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-0.00521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-0.0202**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0.00648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0.00729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-0.0148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0.00566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Sex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0.342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0.0868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0.0408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0.457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0.143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-0.0234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-0.381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289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Alternate activity in lean season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0.171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0.855**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-0.406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-0.332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0.294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0.0653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0.381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Education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0.0793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0.0545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-0.0395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-0.0238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0.106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-0.0315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-0.0599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Land size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0.00323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0.00854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-0.00252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0.00989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0.0200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-0.000157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0.00357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Land ownership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-0.398**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-0.104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0.116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-0.660*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-0.0556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-0.178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-0.124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Part of farmer group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0.468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-0.0139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-0.106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0.653**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0.123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0.447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0.280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Internet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-0.549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1.005***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0.0153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-1.039**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-0.901*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0.631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-0.472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Machakos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-0.695**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-0.505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-2.010***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-1.240***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-0.246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0.634*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1.515***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Muranga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-1.852***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0.893**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-2.781***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-3.534***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-0.746*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-0.175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1.024***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289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Physical productive index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0.585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0.400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2.474**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4.546***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0.972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1.364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1.253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2.mode of learning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0.886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16.08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2.042*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2.547**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0.0346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1.348**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1.666***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  <a:tr h="14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3.mode of learning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2.218**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18.09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3.633***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2.555**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0.264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2.367***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2.480***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99" marR="46599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53006" y="3421930"/>
            <a:ext cx="9363786" cy="351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53006" y="546755"/>
            <a:ext cx="2912883" cy="58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5165889" y="3122470"/>
            <a:ext cx="2780907" cy="233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46796" y="374709"/>
            <a:ext cx="3669996" cy="756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946796" y="3122470"/>
            <a:ext cx="3669996" cy="233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dirty="0"/>
              <a:t>Modes of </a:t>
            </a:r>
            <a:r>
              <a:rPr lang="en-GB" dirty="0" smtClean="0"/>
              <a:t>learning</a:t>
            </a:r>
            <a:endParaRPr lang="en-GB" dirty="0"/>
          </a:p>
          <a:p>
            <a:pPr lvl="0"/>
            <a:r>
              <a:rPr lang="en-GB" dirty="0"/>
              <a:t>Causality </a:t>
            </a:r>
            <a:r>
              <a:rPr lang="en-GB" dirty="0" smtClean="0"/>
              <a:t>– Feedback effects</a:t>
            </a:r>
            <a:endParaRPr lang="en-GB" dirty="0" smtClean="0"/>
          </a:p>
          <a:p>
            <a:pPr lvl="0"/>
            <a:r>
              <a:rPr lang="en-GB" dirty="0" smtClean="0"/>
              <a:t>Policy implications</a:t>
            </a:r>
          </a:p>
          <a:p>
            <a:pPr lvl="1"/>
            <a:r>
              <a:rPr lang="en-GB" dirty="0" smtClean="0"/>
              <a:t>Climate-innovation likely to be diffuse and adapted</a:t>
            </a:r>
          </a:p>
          <a:p>
            <a:pPr lvl="1"/>
            <a:r>
              <a:rPr lang="en-GB" dirty="0" smtClean="0"/>
              <a:t>Similarity in determinants – innovation and value chains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8844636"/>
              </p:ext>
            </p:extLst>
          </p:nvPr>
        </p:nvGraphicFramePr>
        <p:xfrm>
          <a:off x="6293000" y="397359"/>
          <a:ext cx="5354169" cy="258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93332"/>
              </p:ext>
            </p:extLst>
          </p:nvPr>
        </p:nvGraphicFramePr>
        <p:xfrm>
          <a:off x="5907404" y="3195471"/>
          <a:ext cx="573976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4905"/>
                <a:gridCol w="793750"/>
                <a:gridCol w="716915"/>
                <a:gridCol w="609600"/>
                <a:gridCol w="609600"/>
                <a:gridCol w="1054735"/>
                <a:gridCol w="81026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Dependent: VC type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</a:rPr>
                        <a:t>Coef</a:t>
                      </a:r>
                      <a:r>
                        <a:rPr lang="en-GB" sz="1200" b="1" dirty="0">
                          <a:effectLst/>
                        </a:rPr>
                        <a:t>.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Std. Err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z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P&gt;z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95% confidence interval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 innovation  score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0.083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0.0250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3.32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0.0340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0.132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Capacity index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1.511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0.5620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0.409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2.6127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Land size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-0.007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0.162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-0.016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0.0026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Education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-0.333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0.270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-1.23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0.217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-0.863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0.1964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Meru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-0.922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0.265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-3.48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-1.441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-0.403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Machakos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-0.950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0.241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-3.95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-1.423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-0.478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Age*education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0.0051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0.316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-0.0049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0.0151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-0.0155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-0.98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0.325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-0.0466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0.015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Land ownership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-0.258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0.250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-1.03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0.302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-0.7488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0.232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Farmer group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0.817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0.186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0.000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0.4528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1.181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Md</a:t>
                      </a:r>
                      <a:r>
                        <a:rPr lang="en-GB" sz="1200" dirty="0">
                          <a:effectLst/>
                        </a:rPr>
                        <a:t> of learning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-Tacit to Mixed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0.2037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0.447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0.45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0.649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-0.67425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1.081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 Mix to explicit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0.9296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0.547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0.09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-0.14411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2.003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flipV="1">
            <a:off x="5907403" y="4679575"/>
            <a:ext cx="5739765" cy="376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5916928" y="3571538"/>
            <a:ext cx="5739765" cy="554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flipV="1">
            <a:off x="5907403" y="5609884"/>
            <a:ext cx="5739765" cy="21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Integration between innovation and value chains</a:t>
            </a:r>
            <a:endParaRPr lang="en-GB" dirty="0"/>
          </a:p>
          <a:p>
            <a:pPr lvl="0"/>
            <a:r>
              <a:rPr lang="en-GB" dirty="0" smtClean="0"/>
              <a:t>Methodology</a:t>
            </a:r>
          </a:p>
          <a:p>
            <a:pPr lvl="1"/>
            <a:r>
              <a:rPr lang="en-GB" dirty="0" smtClean="0"/>
              <a:t>Innovation types, innovation genres</a:t>
            </a:r>
          </a:p>
          <a:p>
            <a:pPr lvl="1"/>
            <a:r>
              <a:rPr lang="en-GB" dirty="0" smtClean="0"/>
              <a:t>Score-based scales allow us to explore varying complexity of innovations</a:t>
            </a:r>
          </a:p>
          <a:p>
            <a:r>
              <a:rPr lang="en-GB" dirty="0" smtClean="0"/>
              <a:t>How might such approaches be used more widely to explore frugal innovation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0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419</TotalTime>
  <Words>1023</Words>
  <Application>Microsoft Office PowerPoint</Application>
  <PresentationFormat>Widescreen</PresentationFormat>
  <Paragraphs>569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Times New Roman</vt:lpstr>
      <vt:lpstr>Basis</vt:lpstr>
      <vt:lpstr>An integrative framework linking innovations and value chains </vt:lpstr>
      <vt:lpstr>Introduction</vt:lpstr>
      <vt:lpstr>Literature on climate-based innovation</vt:lpstr>
      <vt:lpstr>Methodology</vt:lpstr>
      <vt:lpstr>PowerPoint Presentation</vt:lpstr>
      <vt:lpstr>PowerPoint Presentation</vt:lpstr>
      <vt:lpstr>PowerPoint Presentation</vt:lpstr>
      <vt:lpstr>Results 3</vt:lpstr>
      <vt:lpstr>Conclusions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integrative framework linking innovations and value chains</dc:title>
  <dc:creator>Chris</dc:creator>
  <cp:lastModifiedBy>Chris</cp:lastModifiedBy>
  <cp:revision>26</cp:revision>
  <dcterms:created xsi:type="dcterms:W3CDTF">2015-11-23T11:44:38Z</dcterms:created>
  <dcterms:modified xsi:type="dcterms:W3CDTF">2015-11-25T11:29:54Z</dcterms:modified>
</cp:coreProperties>
</file>