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5" r:id="rId6"/>
    <p:sldId id="267" r:id="rId7"/>
    <p:sldId id="260" r:id="rId8"/>
    <p:sldId id="269" r:id="rId9"/>
    <p:sldId id="270" r:id="rId10"/>
    <p:sldId id="271" r:id="rId11"/>
    <p:sldId id="272" r:id="rId12"/>
    <p:sldId id="268" r:id="rId13"/>
    <p:sldId id="261" r:id="rId14"/>
    <p:sldId id="262" r:id="rId15"/>
    <p:sldId id="273" r:id="rId16"/>
    <p:sldId id="263" r:id="rId17"/>
    <p:sldId id="264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818" autoAdjust="0"/>
  </p:normalViewPr>
  <p:slideViewPr>
    <p:cSldViewPr snapToGrid="0">
      <p:cViewPr varScale="1">
        <p:scale>
          <a:sx n="95" d="100"/>
          <a:sy n="95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C06F2-70FC-4682-A3FD-5CA3861724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B15E6-3C11-469E-9BEF-00CEE865A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4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15E6-3C11-469E-9BEF-00CEE865AD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4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071154"/>
            <a:ext cx="10782300" cy="1358537"/>
          </a:xfrm>
        </p:spPr>
        <p:txBody>
          <a:bodyPr/>
          <a:lstStyle/>
          <a:p>
            <a:r>
              <a:rPr lang="en-IN" sz="3200" dirty="0" smtClean="0"/>
              <a:t>Exploring the </a:t>
            </a:r>
            <a:r>
              <a:rPr lang="en-IN" sz="3200" dirty="0"/>
              <a:t>P</a:t>
            </a:r>
            <a:r>
              <a:rPr lang="en-IN" sz="3200" dirty="0" smtClean="0"/>
              <a:t>olicy </a:t>
            </a:r>
            <a:r>
              <a:rPr lang="en-IN" sz="3200" dirty="0"/>
              <a:t>S</a:t>
            </a:r>
            <a:r>
              <a:rPr lang="en-IN" sz="3200" dirty="0" smtClean="0"/>
              <a:t>pace for Frugal Innovations in the Global South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3564082"/>
            <a:ext cx="10540419" cy="3127662"/>
          </a:xfrm>
        </p:spPr>
        <p:txBody>
          <a:bodyPr>
            <a:normAutofit/>
          </a:bodyPr>
          <a:lstStyle/>
          <a:p>
            <a:r>
              <a:rPr lang="en-IN" sz="2000" dirty="0" err="1" smtClean="0"/>
              <a:t>Saradindu</a:t>
            </a:r>
            <a:r>
              <a:rPr lang="en-IN" sz="2000" dirty="0" smtClean="0"/>
              <a:t> Bhaduri</a:t>
            </a:r>
          </a:p>
          <a:p>
            <a:r>
              <a:rPr lang="en-IN" sz="2000" dirty="0" smtClean="0"/>
              <a:t>Prince Claus Chair in Development and Equity (2015-17)</a:t>
            </a:r>
          </a:p>
          <a:p>
            <a:r>
              <a:rPr lang="en-IN" sz="2000" dirty="0" smtClean="0"/>
              <a:t>Centre for Frugal Innovation in Africa</a:t>
            </a:r>
          </a:p>
          <a:p>
            <a:r>
              <a:rPr lang="en-IN" sz="2000" dirty="0" smtClean="0"/>
              <a:t>ISS, The Hague</a:t>
            </a:r>
          </a:p>
          <a:p>
            <a:r>
              <a:rPr lang="en-IN" sz="2000" dirty="0" smtClean="0"/>
              <a:t>&amp;</a:t>
            </a:r>
          </a:p>
          <a:p>
            <a:r>
              <a:rPr lang="en-IN" sz="2000" dirty="0" smtClean="0"/>
              <a:t>Centre for Studies in Science Policy</a:t>
            </a:r>
          </a:p>
          <a:p>
            <a:r>
              <a:rPr lang="en-IN" sz="2000" dirty="0" smtClean="0"/>
              <a:t>Jawaharlal Nehru University, New Delhi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6698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Frugal Innovations: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Singing lantern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50" y="2967037"/>
            <a:ext cx="2066925" cy="2771775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Ghulam Mohammad Mir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To maintain a particular behavior in a changed social context.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Wants to develop a business around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5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Frugal Innovations: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Washing cum exercise machine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35" y="3013364"/>
            <a:ext cx="3751119" cy="2597727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Remya</a:t>
            </a:r>
            <a:r>
              <a:rPr lang="en-US" dirty="0" smtClean="0"/>
              <a:t> Jose was class XI student when she developed it to respond to frequent power cut.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Her approach to uncertainty:</a:t>
            </a:r>
          </a:p>
          <a:p>
            <a:r>
              <a:rPr lang="en-US" sz="1800" dirty="0"/>
              <a:t>“Whatever you have in mind, try it. Don’t worry about making mistakes, they can surely be corrected.”</a:t>
            </a:r>
          </a:p>
          <a:p>
            <a:r>
              <a:rPr lang="en-US" dirty="0"/>
              <a:t> 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6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Frugal Innovations: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(a) as </a:t>
            </a:r>
            <a:r>
              <a:rPr lang="en-IN" dirty="0"/>
              <a:t>observed by </a:t>
            </a:r>
            <a:r>
              <a:rPr lang="en-IN" dirty="0" smtClean="0"/>
              <a:t>researchers</a:t>
            </a:r>
            <a:endParaRPr lang="en-IN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Diverse, and shifting, </a:t>
            </a:r>
            <a:r>
              <a:rPr lang="en-IN" dirty="0" smtClean="0"/>
              <a:t>motivations (pro-social to pro-market)</a:t>
            </a:r>
            <a:endParaRPr lang="en-IN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No clear budgetary allocation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No clear timeline/concept of failure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b="1" dirty="0"/>
              <a:t>Reliance on non-codified body of knowledge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Diverse modes of implementation of innovations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Strongly embedded to local situations (knowledge, raw materials, applicability</a:t>
            </a:r>
            <a:r>
              <a:rPr lang="en-IN" dirty="0" smtClean="0"/>
              <a:t>)</a:t>
            </a:r>
          </a:p>
          <a:p>
            <a:pPr marL="0" lvl="2" indent="0">
              <a:buNone/>
            </a:pPr>
            <a:endParaRPr lang="en-IN" dirty="0"/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84888"/>
          </a:xfrm>
        </p:spPr>
        <p:txBody>
          <a:bodyPr/>
          <a:lstStyle/>
          <a:p>
            <a:r>
              <a:rPr lang="en-IN" dirty="0" smtClean="0"/>
              <a:t>Frugal innovations: 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73078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(b) as observed by scientists (well, ma not be all, but majority of them)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It’s a trash!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Very crude design!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err="1" smtClean="0"/>
              <a:t>Hm</a:t>
            </a:r>
            <a:r>
              <a:rPr lang="en-IN" dirty="0" smtClean="0"/>
              <a:t>…they seem to work in the field, but not in the lab, for sure!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IN" dirty="0"/>
          </a:p>
          <a:p>
            <a:pPr marL="4572" lvl="1" indent="0">
              <a:buNone/>
            </a:pPr>
            <a:r>
              <a:rPr lang="en-IN" dirty="0" smtClean="0"/>
              <a:t>(c) as seen by policy makers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Ranges from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dirty="0" smtClean="0"/>
              <a:t>seeing it as  “corrupt way of looking at innovation” by chief policy advisor to science and technology to PM….to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dirty="0" smtClean="0"/>
              <a:t>Awarding President’s award to grassroots innovators every year!</a:t>
            </a:r>
          </a:p>
          <a:p>
            <a:pPr marL="0" lvl="2" indent="0">
              <a:buNone/>
            </a:pPr>
            <a:endParaRPr lang="en-IN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393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52622"/>
          </a:xfrm>
        </p:spPr>
        <p:txBody>
          <a:bodyPr>
            <a:normAutofit/>
          </a:bodyPr>
          <a:lstStyle/>
          <a:p>
            <a:r>
              <a:rPr lang="en-IN" sz="4000" dirty="0" smtClean="0"/>
              <a:t>Policy approach and framework: the existing scenario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579418"/>
            <a:ext cx="10753725" cy="501388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 In India, the Science Technology Innovation Policy 2013 is silent about such innovations.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But there exists policies for ‘skill development’, ‘training’ and ‘incubation’ (ex-situ)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Defining ‘skills’ is often problematic …</a:t>
            </a:r>
            <a:r>
              <a:rPr lang="en-IN" dirty="0" err="1" smtClean="0"/>
              <a:t>Basola</a:t>
            </a:r>
            <a:r>
              <a:rPr lang="en-IN" dirty="0" smtClean="0"/>
              <a:t> (2014)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Often follows a ‘deficit model’ understanding: Local knowledge is undermined in policy science!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National Innovation Foundation attempts to ‘encourage’, ‘award’, help ‘scale up’, and file patents for grassroots innovators, with limited success.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 smtClean="0"/>
              <a:t>Often attempts to formalise such innovations with thrust on IPR, ‘scale up’ and collaborations with R&amp;D institutes and formal sector firms (once again, ex-situ)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 smtClean="0"/>
              <a:t>However, NIF has been doing marvellous work in scouting innovators and trying to develop a pressure group in policy making exercises.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Compared to STN (Brazil) NIF’s network looks fragile!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 Recently, a ‘Bank of Ideas and Innovation’ has been set up with 3 Ministries.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65087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42231"/>
          </a:xfrm>
        </p:spPr>
        <p:txBody>
          <a:bodyPr>
            <a:normAutofit/>
          </a:bodyPr>
          <a:lstStyle/>
          <a:p>
            <a:r>
              <a:rPr lang="en-IN" sz="3200" dirty="0"/>
              <a:t>Policy approach and framework: the existing scenario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558636"/>
            <a:ext cx="10753725" cy="497724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Social Technology Network in Brazil (</a:t>
            </a:r>
            <a:r>
              <a:rPr lang="en-US" dirty="0" err="1" smtClean="0"/>
              <a:t>estd</a:t>
            </a:r>
            <a:r>
              <a:rPr lang="en-US" dirty="0" smtClean="0"/>
              <a:t> 2004) to facilitate process </a:t>
            </a:r>
            <a:r>
              <a:rPr lang="en-US" dirty="0"/>
              <a:t>of social inclusion, public participation and income generation </a:t>
            </a:r>
            <a:r>
              <a:rPr lang="en-US" dirty="0" smtClean="0"/>
              <a:t> based on science </a:t>
            </a:r>
            <a:r>
              <a:rPr lang="en-US" dirty="0"/>
              <a:t>and technology. </a:t>
            </a:r>
            <a:r>
              <a:rPr lang="en-US" dirty="0" smtClean="0"/>
              <a:t>STN has set up a bank </a:t>
            </a:r>
            <a:r>
              <a:rPr lang="en-US" dirty="0"/>
              <a:t>of Social </a:t>
            </a:r>
            <a:r>
              <a:rPr lang="en-US" dirty="0" smtClean="0"/>
              <a:t>Technologies.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Issues of power and local knowledge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In Bangladesh, BRAC experiments with use of mobile phone in micro financing. But no policy seems to exist.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 Diverse policy attention in </a:t>
            </a:r>
            <a:r>
              <a:rPr lang="en-IN" dirty="0" smtClean="0"/>
              <a:t>Africa to innovations in informal economy: </a:t>
            </a:r>
            <a:r>
              <a:rPr lang="en-IN" dirty="0"/>
              <a:t>Kenya and Nigeria have articulated the need to integrate informal sector in innovation policies.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/>
              <a:t> A WIPO group of researchers is working on articulating informal sector innovation policies for Africa.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Public procurement has been emphasised upon.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/>
              <a:t>Existing policy framework everywhere emphasises on economic </a:t>
            </a:r>
            <a:r>
              <a:rPr lang="en-IN" dirty="0" smtClean="0"/>
              <a:t>aspects.</a:t>
            </a:r>
            <a:endParaRPr lang="en-IN" dirty="0"/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87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available policy space for governments in the global South under WTO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9286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 Policy space under WTO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IPR framework: no scope for utility patents.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Product standards and regulation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Fiscal discipline (fund cuts to public funded research)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Competitiveness for Banks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Thrust on Exports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Market distortion (implications for procurement policy)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 smtClean="0"/>
              <a:t>Space for manoeuvring: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dirty="0" smtClean="0"/>
              <a:t>R&amp;D and technology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IN" dirty="0" smtClean="0"/>
              <a:t>Social/cultural sector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3681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0"/>
            <a:ext cx="10772775" cy="2157731"/>
          </a:xfrm>
        </p:spPr>
        <p:txBody>
          <a:bodyPr/>
          <a:lstStyle/>
          <a:p>
            <a:r>
              <a:rPr lang="en-IN" dirty="0" smtClean="0"/>
              <a:t>Some thoughts for policymaking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423555"/>
            <a:ext cx="10753725" cy="522662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 Acknowledge frugal innovation as knowledge generating activity of a specific kind.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 err="1" smtClean="0"/>
              <a:t>Frascati</a:t>
            </a:r>
            <a:r>
              <a:rPr lang="en-IN" dirty="0" smtClean="0"/>
              <a:t> manual: R&amp;D is …”any creative work in a systematic manner, and use of knowledge to devise applications”.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Need in-situ knowledge ‘exchange’: creation/reorientation of ‘extension centres’ linked to public institutions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Barefoot college in India could be a model for improvisations!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 smtClean="0"/>
              <a:t>Governmental interventions can be made part of poverty alleviation programmes to support non-entrepreneurial (pro-social) frugal innovations.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 smtClean="0"/>
              <a:t>Use Corporate Social Responsibility to support innovative activities.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Currently they mostly spend money for beautification of neighbourhood parks!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/>
              <a:t>Link frugal innovations with </a:t>
            </a:r>
            <a:r>
              <a:rPr lang="en-IN" dirty="0" smtClean="0"/>
              <a:t>‘culture’ </a:t>
            </a:r>
            <a:r>
              <a:rPr lang="en-IN" dirty="0"/>
              <a:t>and </a:t>
            </a:r>
            <a:r>
              <a:rPr lang="en-IN" dirty="0" smtClean="0"/>
              <a:t>‘tradition’</a:t>
            </a:r>
            <a:endParaRPr lang="en-IN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Less rigid adherence to ‘standards’ and </a:t>
            </a:r>
            <a:r>
              <a:rPr lang="en-IN" dirty="0" smtClean="0"/>
              <a:t>‘quality’</a:t>
            </a:r>
            <a:endParaRPr lang="en-IN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More acceptability at the local level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51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5319376"/>
          </a:xfrm>
        </p:spPr>
        <p:txBody>
          <a:bodyPr/>
          <a:lstStyle/>
          <a:p>
            <a:r>
              <a:rPr lang="en-US" dirty="0" smtClean="0"/>
              <a:t>Thank you….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Presentation plan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349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 Frugal Innovations: </a:t>
            </a:r>
          </a:p>
          <a:p>
            <a:pPr marL="0" lvl="2" indent="0">
              <a:buNone/>
            </a:pPr>
            <a:r>
              <a:rPr lang="en-IN" dirty="0"/>
              <a:t>	</a:t>
            </a:r>
            <a:r>
              <a:rPr lang="en-IN" dirty="0" smtClean="0"/>
              <a:t>Context and Concept</a:t>
            </a:r>
          </a:p>
          <a:p>
            <a:pPr lvl="3"/>
            <a:r>
              <a:rPr lang="en-IN" dirty="0" smtClean="0"/>
              <a:t>Examples and Characteristics</a:t>
            </a:r>
          </a:p>
          <a:p>
            <a:pPr lvl="3"/>
            <a:endParaRPr lang="en-IN" dirty="0"/>
          </a:p>
          <a:p>
            <a:pPr lvl="3"/>
            <a:endParaRPr lang="en-IN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 Policy approaches to frugal innovations: an overview of the existing scenario.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The policy space for “frugal innovations” within the WTO framework.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Some thoughts on future directions.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136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20261"/>
          </a:xfrm>
        </p:spPr>
        <p:txBody>
          <a:bodyPr/>
          <a:lstStyle/>
          <a:p>
            <a:r>
              <a:rPr lang="en-IN" dirty="0" smtClean="0"/>
              <a:t>Frugal Innovations: the context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16384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 Development orientation of Innovation literature since the 1980s.</a:t>
            </a:r>
          </a:p>
          <a:p>
            <a:pPr marL="0" indent="0">
              <a:buNone/>
            </a:pPr>
            <a:endParaRPr lang="en-IN" dirty="0" smtClean="0"/>
          </a:p>
          <a:p>
            <a:pPr lvl="2"/>
            <a:r>
              <a:rPr lang="en-IN" dirty="0" smtClean="0"/>
              <a:t>Technological capability/ -&gt; Incremental Innovations </a:t>
            </a:r>
          </a:p>
          <a:p>
            <a:pPr lvl="3"/>
            <a:r>
              <a:rPr lang="en-IN" dirty="0" smtClean="0"/>
              <a:t>(</a:t>
            </a:r>
            <a:r>
              <a:rPr lang="en-IN" dirty="0" err="1" smtClean="0"/>
              <a:t>Sanjaya</a:t>
            </a:r>
            <a:r>
              <a:rPr lang="en-IN" dirty="0" smtClean="0"/>
              <a:t> </a:t>
            </a:r>
            <a:r>
              <a:rPr lang="en-IN" dirty="0" err="1" smtClean="0"/>
              <a:t>Lall</a:t>
            </a:r>
            <a:r>
              <a:rPr lang="en-IN" dirty="0" smtClean="0"/>
              <a:t>, Richard Nelson, Nathan Rosenberg)</a:t>
            </a:r>
          </a:p>
          <a:p>
            <a:pPr lvl="2"/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2400" i="0" dirty="0" smtClean="0"/>
              <a:t>AND ‘liberalisation’ of the term “innovation” in the last decade embracing ‘pluralism’ in innovative activities.</a:t>
            </a:r>
          </a:p>
          <a:p>
            <a:pPr marL="0" lvl="2" indent="0">
              <a:buNone/>
            </a:pPr>
            <a:r>
              <a:rPr lang="en-IN" dirty="0" smtClean="0"/>
              <a:t>	Inclusive </a:t>
            </a:r>
            <a:r>
              <a:rPr lang="en-IN" dirty="0"/>
              <a:t>Innovation/ Grassroots innovations/Frugal </a:t>
            </a:r>
            <a:r>
              <a:rPr lang="en-IN" dirty="0" smtClean="0"/>
              <a:t>innovations</a:t>
            </a:r>
          </a:p>
          <a:p>
            <a:pPr marL="141732" lvl="1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marL="141732" lvl="1">
              <a:buFont typeface="Courier New" panose="02070309020205020404" pitchFamily="49" charset="0"/>
              <a:buChar char="o"/>
            </a:pPr>
            <a:r>
              <a:rPr lang="en-IN" dirty="0" smtClean="0"/>
              <a:t>Are </a:t>
            </a:r>
            <a:r>
              <a:rPr lang="en-IN" dirty="0"/>
              <a:t>these compartments watertight?</a:t>
            </a:r>
          </a:p>
          <a:p>
            <a:pPr marL="0" lvl="2" indent="0">
              <a:buNone/>
            </a:pPr>
            <a:endParaRPr lang="en-IN" dirty="0"/>
          </a:p>
          <a:p>
            <a:pPr marL="0" lvl="2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202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12172"/>
          </a:xfrm>
        </p:spPr>
        <p:txBody>
          <a:bodyPr/>
          <a:lstStyle/>
          <a:p>
            <a:r>
              <a:rPr lang="en-IN" dirty="0" smtClean="0"/>
              <a:t>Frugal Innovations: the concept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620254"/>
            <a:ext cx="10753725" cy="49249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200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2800" dirty="0" smtClean="0"/>
              <a:t>Definitional </a:t>
            </a:r>
            <a:r>
              <a:rPr lang="en-IN" sz="2800" dirty="0"/>
              <a:t>issues and ambiguities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en-IN" sz="2800" dirty="0" smtClean="0"/>
              <a:t>How? For whom? By whom? </a:t>
            </a:r>
          </a:p>
          <a:p>
            <a:pPr marL="0" indent="0">
              <a:buNone/>
            </a:pPr>
            <a:endParaRPr lang="en-IN" sz="2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2800" dirty="0" smtClean="0"/>
              <a:t>While there is a consensus that such innovations must cater to the developmental requirements/needs of “marginal groups”/vulnerable sections or people at the “bottom of the pyramid”, not much unanimity on “who the innovators are?”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IN" sz="2800" dirty="0" smtClean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IN" sz="2800" dirty="0" smtClean="0"/>
              <a:t>State agencies/development organisations/academic institutions/large business firms.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IN" sz="3200" dirty="0"/>
          </a:p>
          <a:p>
            <a:pPr lvl="3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>
              <a:buFont typeface="Courier New" panose="02070309020205020404" pitchFamily="49" charset="0"/>
              <a:buChar char="o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876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Frugal Innovations: the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454442"/>
            <a:ext cx="10753725" cy="4170947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en-IN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IN" sz="3200" dirty="0" smtClean="0"/>
              <a:t>The </a:t>
            </a:r>
            <a:r>
              <a:rPr lang="en-IN" sz="3200" u="sng" dirty="0"/>
              <a:t>focus of the current presentation</a:t>
            </a:r>
            <a:r>
              <a:rPr lang="en-IN" sz="3200" dirty="0"/>
              <a:t> is </a:t>
            </a:r>
            <a:r>
              <a:rPr lang="en-IN" sz="3200" dirty="0" smtClean="0"/>
              <a:t>on </a:t>
            </a:r>
            <a:r>
              <a:rPr lang="en-IN" sz="3200" u="sng" dirty="0"/>
              <a:t>“people innovating for </a:t>
            </a:r>
            <a:r>
              <a:rPr lang="en-IN" sz="3200" u="sng" dirty="0" smtClean="0"/>
              <a:t>themselves (and, may be for others too!)”</a:t>
            </a:r>
          </a:p>
          <a:p>
            <a:pPr>
              <a:buFont typeface="Courier New" panose="02070309020205020404" pitchFamily="49" charset="0"/>
              <a:buChar char="o"/>
            </a:pPr>
            <a:endParaRPr lang="en-IN" sz="32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3200" dirty="0"/>
              <a:t>Offers insights into the knowledge dynamics at the </a:t>
            </a:r>
            <a:r>
              <a:rPr lang="en-IN" sz="3200" dirty="0" err="1" smtClean="0"/>
              <a:t>BoP</a:t>
            </a:r>
            <a:endParaRPr lang="en-IN" sz="3200" dirty="0" smtClean="0"/>
          </a:p>
          <a:p>
            <a:pPr marL="0" lvl="2" indent="0">
              <a:buNone/>
            </a:pPr>
            <a:endParaRPr lang="en-IN" sz="32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3200" dirty="0"/>
              <a:t>Highlights the role of human agency at the </a:t>
            </a:r>
            <a:r>
              <a:rPr lang="en-IN" sz="3200" dirty="0" err="1" smtClean="0"/>
              <a:t>BoP</a:t>
            </a:r>
            <a:endParaRPr lang="en-IN" sz="3200" dirty="0" smtClean="0"/>
          </a:p>
          <a:p>
            <a:pPr marL="0" lvl="2" indent="0">
              <a:buNone/>
            </a:pPr>
            <a:endParaRPr lang="en-IN" sz="32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sz="3200" dirty="0" smtClean="0"/>
              <a:t>AND, such innovations in my view suitably </a:t>
            </a:r>
            <a:r>
              <a:rPr lang="en-IN" sz="3200" dirty="0"/>
              <a:t>relate to the notion of ‘frugality</a:t>
            </a:r>
            <a:r>
              <a:rPr lang="en-IN" sz="3200" dirty="0" smtClean="0"/>
              <a:t>’…!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IN" sz="32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749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Conceptualising Frugality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 Search process using simple hierarchical steps and intuitive reasoning (rather than clearly defined rule based maximisation)</a:t>
            </a:r>
          </a:p>
          <a:p>
            <a:r>
              <a:rPr lang="en-IN" dirty="0" smtClean="0"/>
              <a:t>Efforts to adapt to the environmental challenges through demonstrated capacity of learning, and imitation.</a:t>
            </a:r>
          </a:p>
          <a:p>
            <a:r>
              <a:rPr lang="en-IN" dirty="0" smtClean="0"/>
              <a:t>Emphasis on actual performances/practicability/effectiveness rather than logical/scientific validation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25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515576"/>
            <a:ext cx="10772775" cy="1115798"/>
          </a:xfrm>
        </p:spPr>
        <p:txBody>
          <a:bodyPr/>
          <a:lstStyle/>
          <a:p>
            <a:r>
              <a:rPr lang="en-IN" dirty="0" smtClean="0"/>
              <a:t>Frugal Innovations: 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731126"/>
            <a:ext cx="10753725" cy="484632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dirty="0" smtClean="0"/>
              <a:t>Examples of Frugal Innovations: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err="1" smtClean="0"/>
              <a:t>Jua</a:t>
            </a:r>
            <a:r>
              <a:rPr lang="en-IN" dirty="0" smtClean="0"/>
              <a:t> kali (Daniels 2010), informal furniture business in Nairobi (Harris 2014)</a:t>
            </a:r>
          </a:p>
          <a:p>
            <a:pPr marL="0" lvl="2" indent="0">
              <a:buNone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Threshers by farmers in Zimbabwe (</a:t>
            </a:r>
            <a:r>
              <a:rPr lang="en-IN" dirty="0" err="1" smtClean="0"/>
              <a:t>Manyati</a:t>
            </a:r>
            <a:r>
              <a:rPr lang="en-IN" dirty="0" smtClean="0"/>
              <a:t> 2014)</a:t>
            </a:r>
          </a:p>
          <a:p>
            <a:pPr marL="0" lvl="2" indent="0">
              <a:buNone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lvl="2">
              <a:buFont typeface="Courier New" panose="02070309020205020404" pitchFamily="49" charset="0"/>
              <a:buChar char="o"/>
            </a:pPr>
            <a:endParaRPr lang="en-IN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 smtClean="0"/>
              <a:t>‘Grassroots innovators’ in India scouted by the NIF takes a broader view and include innovations done by individuals with or without a business motive. </a:t>
            </a:r>
          </a:p>
          <a:p>
            <a:pPr marL="0" lvl="2" indent="0">
              <a:buNone/>
            </a:pPr>
            <a:endParaRPr lang="en-IN" dirty="0" smtClean="0"/>
          </a:p>
          <a:p>
            <a:pPr lvl="3">
              <a:buFont typeface="Courier New" panose="02070309020205020404" pitchFamily="49" charset="0"/>
              <a:buChar char="o"/>
            </a:pPr>
            <a:endParaRPr lang="en-IN" dirty="0" smtClean="0"/>
          </a:p>
          <a:p>
            <a:pPr marL="4572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784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103909"/>
            <a:ext cx="10772775" cy="1402773"/>
          </a:xfrm>
        </p:spPr>
        <p:txBody>
          <a:bodyPr>
            <a:normAutofit/>
          </a:bodyPr>
          <a:lstStyle/>
          <a:p>
            <a:pPr lvl="3" algn="l" rtl="0">
              <a:lnSpc>
                <a:spcPct val="85000"/>
              </a:lnSpc>
              <a:spcBef>
                <a:spcPct val="0"/>
              </a:spcBef>
            </a:pPr>
            <a:r>
              <a:rPr lang="en-IN" sz="3200" dirty="0" smtClean="0"/>
              <a:t/>
            </a:r>
            <a:br>
              <a:rPr lang="en-IN" sz="3200" dirty="0" smtClean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5583" y="2144376"/>
            <a:ext cx="4663440" cy="723400"/>
          </a:xfrm>
        </p:spPr>
        <p:txBody>
          <a:bodyPr/>
          <a:lstStyle/>
          <a:p>
            <a:r>
              <a:rPr lang="en-IN" sz="2400" dirty="0"/>
              <a:t>Walnut </a:t>
            </a:r>
            <a:r>
              <a:rPr lang="en-IN" sz="2400" dirty="0" smtClean="0"/>
              <a:t>PROCESSING UNIT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87" y="3209925"/>
            <a:ext cx="3524250" cy="2286000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76411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Innovations Initiated to address health hazards related to walnut cracking and washing.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Close relational transaction with local mechanics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Initially, free distribution in the locality, to get feedback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Eventually, taken Indian patents with a firm.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Patent and relational contract!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8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Frugal Innovations: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Closed wood pyre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63" y="3100495"/>
            <a:ext cx="1181100" cy="1196340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 err="1" smtClean="0"/>
              <a:t>Kambel</a:t>
            </a:r>
            <a:r>
              <a:rPr lang="en-US" dirty="0" smtClean="0"/>
              <a:t> </a:t>
            </a:r>
            <a:r>
              <a:rPr lang="en-US" dirty="0" err="1" smtClean="0"/>
              <a:t>Chulai</a:t>
            </a:r>
            <a:r>
              <a:rPr lang="en-US" dirty="0" smtClean="0"/>
              <a:t> is a class III drop out.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Responds to problem of heavy rainfall and deforestation, in the absence of regular electricity supply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Installation cost 50% of electric crematorium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cremation cost 10% of electric cremation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Accepted by local religious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75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694</TotalTime>
  <Words>1190</Words>
  <Application>Microsoft Office PowerPoint</Application>
  <PresentationFormat>Widescreen</PresentationFormat>
  <Paragraphs>156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Metropolitan</vt:lpstr>
      <vt:lpstr>Exploring the Policy Space for Frugal Innovations in the Global South</vt:lpstr>
      <vt:lpstr>Presentation plan</vt:lpstr>
      <vt:lpstr>Frugal Innovations: the context</vt:lpstr>
      <vt:lpstr>Frugal Innovations: the concept</vt:lpstr>
      <vt:lpstr>Frugal Innovations: the concept</vt:lpstr>
      <vt:lpstr>Conceptualising Frugality</vt:lpstr>
      <vt:lpstr>Frugal Innovations: examples</vt:lpstr>
      <vt:lpstr> </vt:lpstr>
      <vt:lpstr>Frugal Innovations: examples</vt:lpstr>
      <vt:lpstr>Frugal Innovations: examples</vt:lpstr>
      <vt:lpstr>Frugal Innovations: examples</vt:lpstr>
      <vt:lpstr>Frugal Innovations: characteristics</vt:lpstr>
      <vt:lpstr>Frugal innovations: characteristics</vt:lpstr>
      <vt:lpstr>Policy approach and framework: the existing scenario</vt:lpstr>
      <vt:lpstr>Policy approach and framework: the existing scenario</vt:lpstr>
      <vt:lpstr>The available policy space for governments in the global South under WTO</vt:lpstr>
      <vt:lpstr>Some thoughts for policymaking</vt:lpstr>
      <vt:lpstr>Thank you….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Policy Space for Frugal Innovations in the Global South</dc:title>
  <dc:creator>S Bhaduri</dc:creator>
  <cp:lastModifiedBy>T. Harmsen</cp:lastModifiedBy>
  <cp:revision>49</cp:revision>
  <dcterms:created xsi:type="dcterms:W3CDTF">2015-11-25T09:21:25Z</dcterms:created>
  <dcterms:modified xsi:type="dcterms:W3CDTF">2015-12-08T12:42:04Z</dcterms:modified>
</cp:coreProperties>
</file>